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601575"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E73"/>
    <a:srgbClr val="532476"/>
    <a:srgbClr val="1563FF"/>
    <a:srgbClr val="DEE7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234" y="-90"/>
      </p:cViewPr>
      <p:guideLst>
        <p:guide orient="horz" pos="2160"/>
        <p:guide pos="396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45118" y="2130426"/>
            <a:ext cx="10711339"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90236" y="3886200"/>
            <a:ext cx="882110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A1868B1-1ECF-4663-97D1-852E12D5A1FC}" type="datetimeFigureOut">
              <a:rPr lang="zh-CN" altLang="en-US" smtClean="0"/>
              <a:t>2017-01-05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7C9389-D61D-4483-BD00-A6039AE31254}" type="slidenum">
              <a:rPr lang="zh-CN" altLang="en-US" smtClean="0"/>
              <a:t>‹#›</a:t>
            </a:fld>
            <a:endParaRPr lang="zh-CN" altLang="en-US"/>
          </a:p>
        </p:txBody>
      </p:sp>
    </p:spTree>
    <p:extLst>
      <p:ext uri="{BB962C8B-B14F-4D97-AF65-F5344CB8AC3E}">
        <p14:creationId xmlns:p14="http://schemas.microsoft.com/office/powerpoint/2010/main" val="1410813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A1868B1-1ECF-4663-97D1-852E12D5A1FC}" type="datetimeFigureOut">
              <a:rPr lang="zh-CN" altLang="en-US" smtClean="0"/>
              <a:t>2017-01-05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7C9389-D61D-4483-BD00-A6039AE31254}" type="slidenum">
              <a:rPr lang="zh-CN" altLang="en-US" smtClean="0"/>
              <a:t>‹#›</a:t>
            </a:fld>
            <a:endParaRPr lang="zh-CN" altLang="en-US"/>
          </a:p>
        </p:txBody>
      </p:sp>
    </p:spTree>
    <p:extLst>
      <p:ext uri="{BB962C8B-B14F-4D97-AF65-F5344CB8AC3E}">
        <p14:creationId xmlns:p14="http://schemas.microsoft.com/office/powerpoint/2010/main" val="66701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2590638" y="274639"/>
            <a:ext cx="3907363"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68547" y="274639"/>
            <a:ext cx="11512064"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A1868B1-1ECF-4663-97D1-852E12D5A1FC}" type="datetimeFigureOut">
              <a:rPr lang="zh-CN" altLang="en-US" smtClean="0"/>
              <a:t>2017-01-05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7C9389-D61D-4483-BD00-A6039AE31254}" type="slidenum">
              <a:rPr lang="zh-CN" altLang="en-US" smtClean="0"/>
              <a:t>‹#›</a:t>
            </a:fld>
            <a:endParaRPr lang="zh-CN" altLang="en-US"/>
          </a:p>
        </p:txBody>
      </p:sp>
    </p:spTree>
    <p:extLst>
      <p:ext uri="{BB962C8B-B14F-4D97-AF65-F5344CB8AC3E}">
        <p14:creationId xmlns:p14="http://schemas.microsoft.com/office/powerpoint/2010/main" val="1607069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A1868B1-1ECF-4663-97D1-852E12D5A1FC}" type="datetimeFigureOut">
              <a:rPr lang="zh-CN" altLang="en-US" smtClean="0"/>
              <a:t>2017-01-05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7C9389-D61D-4483-BD00-A6039AE31254}" type="slidenum">
              <a:rPr lang="zh-CN" altLang="en-US" smtClean="0"/>
              <a:t>‹#›</a:t>
            </a:fld>
            <a:endParaRPr lang="zh-CN" altLang="en-US"/>
          </a:p>
        </p:txBody>
      </p:sp>
    </p:spTree>
    <p:extLst>
      <p:ext uri="{BB962C8B-B14F-4D97-AF65-F5344CB8AC3E}">
        <p14:creationId xmlns:p14="http://schemas.microsoft.com/office/powerpoint/2010/main" val="1277118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95437" y="4406901"/>
            <a:ext cx="10711339"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95437" y="2906713"/>
            <a:ext cx="10711339"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A1868B1-1ECF-4663-97D1-852E12D5A1FC}" type="datetimeFigureOut">
              <a:rPr lang="zh-CN" altLang="en-US" smtClean="0"/>
              <a:t>2017-01-05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7C9389-D61D-4483-BD00-A6039AE31254}" type="slidenum">
              <a:rPr lang="zh-CN" altLang="en-US" smtClean="0"/>
              <a:t>‹#›</a:t>
            </a:fld>
            <a:endParaRPr lang="zh-CN" altLang="en-US"/>
          </a:p>
        </p:txBody>
      </p:sp>
    </p:spTree>
    <p:extLst>
      <p:ext uri="{BB962C8B-B14F-4D97-AF65-F5344CB8AC3E}">
        <p14:creationId xmlns:p14="http://schemas.microsoft.com/office/powerpoint/2010/main" val="1418936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68547" y="1600201"/>
            <a:ext cx="770971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8788286" y="1600201"/>
            <a:ext cx="770971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A1868B1-1ECF-4663-97D1-852E12D5A1FC}" type="datetimeFigureOut">
              <a:rPr lang="zh-CN" altLang="en-US" smtClean="0"/>
              <a:t>2017-01-05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37C9389-D61D-4483-BD00-A6039AE31254}" type="slidenum">
              <a:rPr lang="zh-CN" altLang="en-US" smtClean="0"/>
              <a:t>‹#›</a:t>
            </a:fld>
            <a:endParaRPr lang="zh-CN" altLang="en-US"/>
          </a:p>
        </p:txBody>
      </p:sp>
    </p:spTree>
    <p:extLst>
      <p:ext uri="{BB962C8B-B14F-4D97-AF65-F5344CB8AC3E}">
        <p14:creationId xmlns:p14="http://schemas.microsoft.com/office/powerpoint/2010/main" val="171728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079" y="274638"/>
            <a:ext cx="11341418"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079" y="1535113"/>
            <a:ext cx="556788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079" y="2174875"/>
            <a:ext cx="556788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401426" y="1535113"/>
            <a:ext cx="557007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401426" y="2174875"/>
            <a:ext cx="557007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A1868B1-1ECF-4663-97D1-852E12D5A1FC}" type="datetimeFigureOut">
              <a:rPr lang="zh-CN" altLang="en-US" smtClean="0"/>
              <a:t>2017-01-05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37C9389-D61D-4483-BD00-A6039AE31254}" type="slidenum">
              <a:rPr lang="zh-CN" altLang="en-US" smtClean="0"/>
              <a:t>‹#›</a:t>
            </a:fld>
            <a:endParaRPr lang="zh-CN" altLang="en-US"/>
          </a:p>
        </p:txBody>
      </p:sp>
    </p:spTree>
    <p:extLst>
      <p:ext uri="{BB962C8B-B14F-4D97-AF65-F5344CB8AC3E}">
        <p14:creationId xmlns:p14="http://schemas.microsoft.com/office/powerpoint/2010/main" val="2335243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A1868B1-1ECF-4663-97D1-852E12D5A1FC}" type="datetimeFigureOut">
              <a:rPr lang="zh-CN" altLang="en-US" smtClean="0"/>
              <a:t>2017-01-05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37C9389-D61D-4483-BD00-A6039AE31254}" type="slidenum">
              <a:rPr lang="zh-CN" altLang="en-US" smtClean="0"/>
              <a:t>‹#›</a:t>
            </a:fld>
            <a:endParaRPr lang="zh-CN" altLang="en-US"/>
          </a:p>
        </p:txBody>
      </p:sp>
    </p:spTree>
    <p:extLst>
      <p:ext uri="{BB962C8B-B14F-4D97-AF65-F5344CB8AC3E}">
        <p14:creationId xmlns:p14="http://schemas.microsoft.com/office/powerpoint/2010/main" val="1774324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A1868B1-1ECF-4663-97D1-852E12D5A1FC}" type="datetimeFigureOut">
              <a:rPr lang="zh-CN" altLang="en-US" smtClean="0"/>
              <a:t>2017-01-05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37C9389-D61D-4483-BD00-A6039AE31254}" type="slidenum">
              <a:rPr lang="zh-CN" altLang="en-US" smtClean="0"/>
              <a:t>‹#›</a:t>
            </a:fld>
            <a:endParaRPr lang="zh-CN" altLang="en-US"/>
          </a:p>
        </p:txBody>
      </p:sp>
    </p:spTree>
    <p:extLst>
      <p:ext uri="{BB962C8B-B14F-4D97-AF65-F5344CB8AC3E}">
        <p14:creationId xmlns:p14="http://schemas.microsoft.com/office/powerpoint/2010/main" val="3643517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080" y="273050"/>
            <a:ext cx="4145831"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926866" y="273051"/>
            <a:ext cx="70446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080" y="1435101"/>
            <a:ext cx="414583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A1868B1-1ECF-4663-97D1-852E12D5A1FC}" type="datetimeFigureOut">
              <a:rPr lang="zh-CN" altLang="en-US" smtClean="0"/>
              <a:t>2017-01-05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37C9389-D61D-4483-BD00-A6039AE31254}" type="slidenum">
              <a:rPr lang="zh-CN" altLang="en-US" smtClean="0"/>
              <a:t>‹#›</a:t>
            </a:fld>
            <a:endParaRPr lang="zh-CN" altLang="en-US"/>
          </a:p>
        </p:txBody>
      </p:sp>
    </p:spTree>
    <p:extLst>
      <p:ext uri="{BB962C8B-B14F-4D97-AF65-F5344CB8AC3E}">
        <p14:creationId xmlns:p14="http://schemas.microsoft.com/office/powerpoint/2010/main" val="3582492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469997" y="4800600"/>
            <a:ext cx="7560945"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469997" y="612775"/>
            <a:ext cx="756094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469997" y="5367338"/>
            <a:ext cx="756094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A1868B1-1ECF-4663-97D1-852E12D5A1FC}" type="datetimeFigureOut">
              <a:rPr lang="zh-CN" altLang="en-US" smtClean="0"/>
              <a:t>2017-01-05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37C9389-D61D-4483-BD00-A6039AE31254}" type="slidenum">
              <a:rPr lang="zh-CN" altLang="en-US" smtClean="0"/>
              <a:t>‹#›</a:t>
            </a:fld>
            <a:endParaRPr lang="zh-CN" altLang="en-US"/>
          </a:p>
        </p:txBody>
      </p:sp>
    </p:spTree>
    <p:extLst>
      <p:ext uri="{BB962C8B-B14F-4D97-AF65-F5344CB8AC3E}">
        <p14:creationId xmlns:p14="http://schemas.microsoft.com/office/powerpoint/2010/main" val="2899503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30079" y="274638"/>
            <a:ext cx="11341418"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079" y="1600201"/>
            <a:ext cx="11341418"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30078" y="6356351"/>
            <a:ext cx="294036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1868B1-1ECF-4663-97D1-852E12D5A1FC}" type="datetimeFigureOut">
              <a:rPr lang="zh-CN" altLang="en-US" smtClean="0"/>
              <a:t>2017-01-05</a:t>
            </a:fld>
            <a:endParaRPr lang="zh-CN" altLang="en-US"/>
          </a:p>
        </p:txBody>
      </p:sp>
      <p:sp>
        <p:nvSpPr>
          <p:cNvPr id="5" name="页脚占位符 4"/>
          <p:cNvSpPr>
            <a:spLocks noGrp="1"/>
          </p:cNvSpPr>
          <p:nvPr>
            <p:ph type="ftr" sz="quarter" idx="3"/>
          </p:nvPr>
        </p:nvSpPr>
        <p:spPr>
          <a:xfrm>
            <a:off x="4305538" y="6356351"/>
            <a:ext cx="399049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031129" y="6356351"/>
            <a:ext cx="294036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7C9389-D61D-4483-BD00-A6039AE31254}" type="slidenum">
              <a:rPr lang="zh-CN" altLang="en-US" smtClean="0"/>
              <a:t>‹#›</a:t>
            </a:fld>
            <a:endParaRPr lang="zh-CN" altLang="en-US"/>
          </a:p>
        </p:txBody>
      </p:sp>
    </p:spTree>
    <p:extLst>
      <p:ext uri="{BB962C8B-B14F-4D97-AF65-F5344CB8AC3E}">
        <p14:creationId xmlns:p14="http://schemas.microsoft.com/office/powerpoint/2010/main" val="4054230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5" Type="http://schemas.microsoft.com/office/2007/relationships/hdphoto" Target="../media/hdphoto1.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6.jpeg"/><Relationship Id="rId5" Type="http://schemas.microsoft.com/office/2007/relationships/hdphoto" Target="../media/hdphoto1.wdp"/><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8.jpeg"/><Relationship Id="rId5" Type="http://schemas.microsoft.com/office/2007/relationships/hdphoto" Target="../media/hdphoto1.wdp"/><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10.png"/><Relationship Id="rId5" Type="http://schemas.microsoft.com/office/2007/relationships/hdphoto" Target="../media/hdphoto1.wdp"/><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11.jpeg"/><Relationship Id="rId5" Type="http://schemas.microsoft.com/office/2007/relationships/hdphoto" Target="../media/hdphoto1.wdp"/><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8" name="TextBox 7"/>
          <p:cNvSpPr txBox="1"/>
          <p:nvPr/>
        </p:nvSpPr>
        <p:spPr>
          <a:xfrm>
            <a:off x="3810659" y="3645024"/>
            <a:ext cx="5154424" cy="584775"/>
          </a:xfrm>
          <a:prstGeom prst="rect">
            <a:avLst/>
          </a:prstGeom>
          <a:noFill/>
        </p:spPr>
        <p:txBody>
          <a:bodyPr wrap="none" rtlCol="0">
            <a:spAutoFit/>
          </a:bodyPr>
          <a:lstStyle/>
          <a:p>
            <a:r>
              <a:rPr lang="zh-CN" altLang="en-US" sz="3200" smtClean="0">
                <a:solidFill>
                  <a:srgbClr val="FFFF00"/>
                </a:solidFill>
                <a:latin typeface="微软雅黑" panose="020B0503020204020204" pitchFamily="34" charset="-122"/>
                <a:ea typeface="微软雅黑" panose="020B0503020204020204" pitchFamily="34" charset="-122"/>
              </a:rPr>
              <a:t>品牌企业</a:t>
            </a:r>
            <a:r>
              <a:rPr lang="zh-CN" altLang="en-US" sz="3200" smtClean="0">
                <a:solidFill>
                  <a:srgbClr val="00B050"/>
                </a:solidFill>
                <a:latin typeface="微软雅黑" panose="020B0503020204020204" pitchFamily="34" charset="-122"/>
                <a:ea typeface="微软雅黑" panose="020B0503020204020204" pitchFamily="34" charset="-122"/>
              </a:rPr>
              <a:t>产品</a:t>
            </a:r>
            <a:r>
              <a:rPr lang="en-US" altLang="zh-CN" sz="3200" smtClean="0">
                <a:solidFill>
                  <a:srgbClr val="FF0000"/>
                </a:solidFill>
                <a:latin typeface="微软雅黑" panose="020B0503020204020204" pitchFamily="34" charset="-122"/>
                <a:ea typeface="微软雅黑" panose="020B0503020204020204" pitchFamily="34" charset="-122"/>
              </a:rPr>
              <a:t>OTO</a:t>
            </a:r>
            <a:r>
              <a:rPr lang="zh-CN" altLang="en-US" sz="3200" smtClean="0">
                <a:solidFill>
                  <a:srgbClr val="00B050"/>
                </a:solidFill>
                <a:latin typeface="微软雅黑" panose="020B0503020204020204" pitchFamily="34" charset="-122"/>
                <a:ea typeface="微软雅黑" panose="020B0503020204020204" pitchFamily="34" charset="-122"/>
              </a:rPr>
              <a:t>销售平台</a:t>
            </a:r>
            <a:endParaRPr lang="zh-CN" altLang="en-US" sz="3200">
              <a:solidFill>
                <a:srgbClr val="00B050"/>
              </a:solidFill>
              <a:latin typeface="微软雅黑" panose="020B0503020204020204" pitchFamily="34" charset="-122"/>
              <a:ea typeface="微软雅黑" panose="020B0503020204020204" pitchFamily="34" charset="-122"/>
            </a:endParaRPr>
          </a:p>
        </p:txBody>
      </p:sp>
      <p:grpSp>
        <p:nvGrpSpPr>
          <p:cNvPr id="9" name="Group 22"/>
          <p:cNvGrpSpPr/>
          <p:nvPr/>
        </p:nvGrpSpPr>
        <p:grpSpPr>
          <a:xfrm>
            <a:off x="900187" y="1046857"/>
            <a:ext cx="10711085" cy="45719"/>
            <a:chOff x="7397791" y="3750948"/>
            <a:chExt cx="1260000" cy="59682"/>
          </a:xfrm>
        </p:grpSpPr>
        <p:sp>
          <p:nvSpPr>
            <p:cNvPr id="10" name="Rectangle 23"/>
            <p:cNvSpPr/>
            <p:nvPr/>
          </p:nvSpPr>
          <p:spPr>
            <a:xfrm>
              <a:off x="7397791" y="3750948"/>
              <a:ext cx="540000" cy="580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Rectangle 24"/>
            <p:cNvSpPr/>
            <p:nvPr/>
          </p:nvSpPr>
          <p:spPr>
            <a:xfrm>
              <a:off x="8117791" y="3750948"/>
              <a:ext cx="540000" cy="5805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ectangle 25"/>
            <p:cNvSpPr/>
            <p:nvPr/>
          </p:nvSpPr>
          <p:spPr>
            <a:xfrm>
              <a:off x="7937791" y="3752572"/>
              <a:ext cx="180000" cy="5805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pic>
        <p:nvPicPr>
          <p:cNvPr id="13" name="图片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6623" y="287765"/>
            <a:ext cx="663549" cy="663549"/>
          </a:xfrm>
          <a:prstGeom prst="rect">
            <a:avLst/>
          </a:prstGeom>
        </p:spPr>
      </p:pic>
      <p:sp>
        <p:nvSpPr>
          <p:cNvPr id="14" name="矩形 13"/>
          <p:cNvSpPr/>
          <p:nvPr/>
        </p:nvSpPr>
        <p:spPr>
          <a:xfrm>
            <a:off x="4129001" y="413065"/>
            <a:ext cx="1826141" cy="584775"/>
          </a:xfrm>
          <a:prstGeom prst="rect">
            <a:avLst/>
          </a:prstGeom>
        </p:spPr>
        <p:txBody>
          <a:bodyPr wrap="none">
            <a:spAutoFit/>
          </a:bodyPr>
          <a:lstStyle/>
          <a:p>
            <a:r>
              <a:rPr lang="zh-CN" altLang="en-US" sz="3200" b="1">
                <a:solidFill>
                  <a:srgbClr val="0070C0"/>
                </a:solidFill>
                <a:latin typeface="微软雅黑" pitchFamily="34" charset="-122"/>
                <a:ea typeface="微软雅黑" pitchFamily="34" charset="-122"/>
              </a:rPr>
              <a:t>猪场</a:t>
            </a:r>
            <a:r>
              <a:rPr lang="zh-CN" altLang="en-US" sz="3200" b="1">
                <a:solidFill>
                  <a:schemeClr val="bg1">
                    <a:lumMod val="75000"/>
                  </a:schemeClr>
                </a:solidFill>
                <a:latin typeface="微软雅黑" pitchFamily="34" charset="-122"/>
                <a:ea typeface="微软雅黑" pitchFamily="34" charset="-122"/>
              </a:rPr>
              <a:t>管家</a:t>
            </a:r>
            <a:endParaRPr lang="zh-CN" altLang="en-US" sz="3200">
              <a:solidFill>
                <a:schemeClr val="bg1">
                  <a:lumMod val="75000"/>
                </a:schemeClr>
              </a:solidFill>
            </a:endParaRPr>
          </a:p>
        </p:txBody>
      </p:sp>
      <p:sp>
        <p:nvSpPr>
          <p:cNvPr id="15" name="TextBox 14"/>
          <p:cNvSpPr txBox="1"/>
          <p:nvPr/>
        </p:nvSpPr>
        <p:spPr>
          <a:xfrm>
            <a:off x="5830112" y="411119"/>
            <a:ext cx="1962076" cy="584775"/>
          </a:xfrm>
          <a:prstGeom prst="rect">
            <a:avLst/>
          </a:prstGeom>
          <a:noFill/>
        </p:spPr>
        <p:txBody>
          <a:bodyPr wrap="none" rtlCol="0">
            <a:spAutoFit/>
          </a:bodyPr>
          <a:lstStyle/>
          <a:p>
            <a:pPr algn="dist"/>
            <a:r>
              <a:rPr lang="en-US" altLang="zh-CN" sz="3200" spc="-150">
                <a:solidFill>
                  <a:srgbClr val="0070C0"/>
                </a:solidFill>
              </a:rPr>
              <a:t>P</a:t>
            </a:r>
            <a:r>
              <a:rPr lang="en-US" altLang="zh-CN" sz="2400" spc="-150">
                <a:solidFill>
                  <a:schemeClr val="bg1">
                    <a:lumMod val="65000"/>
                  </a:schemeClr>
                </a:solidFill>
              </a:rPr>
              <a:t>ighousekeeper</a:t>
            </a:r>
            <a:endParaRPr lang="zh-CN" altLang="en-US" sz="2400" spc="-150">
              <a:solidFill>
                <a:schemeClr val="bg1">
                  <a:lumMod val="65000"/>
                </a:schemeClr>
              </a:solidFill>
            </a:endParaRPr>
          </a:p>
        </p:txBody>
      </p:sp>
      <p:pic>
        <p:nvPicPr>
          <p:cNvPr id="19" name="图片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24213" y="1916832"/>
            <a:ext cx="2609222" cy="463861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8" name="TextBox 27"/>
          <p:cNvSpPr txBox="1"/>
          <p:nvPr/>
        </p:nvSpPr>
        <p:spPr>
          <a:xfrm>
            <a:off x="10045203" y="6325762"/>
            <a:ext cx="2031325" cy="369332"/>
          </a:xfrm>
          <a:prstGeom prst="rect">
            <a:avLst/>
          </a:prstGeom>
          <a:noFill/>
        </p:spPr>
        <p:txBody>
          <a:bodyPr wrap="none" rtlCol="0">
            <a:spAutoFit/>
          </a:bodyPr>
          <a:lstStyle/>
          <a:p>
            <a:r>
              <a:rPr lang="zh-CN" altLang="en-US">
                <a:solidFill>
                  <a:srgbClr val="00FE73"/>
                </a:solidFill>
                <a:latin typeface="微软雅黑" panose="020B0503020204020204" pitchFamily="34" charset="-122"/>
                <a:ea typeface="微软雅黑" panose="020B0503020204020204" pitchFamily="34" charset="-122"/>
              </a:rPr>
              <a:t>养</a:t>
            </a:r>
            <a:r>
              <a:rPr lang="zh-CN" altLang="en-US">
                <a:solidFill>
                  <a:srgbClr val="00FE73"/>
                </a:solidFill>
                <a:latin typeface="微软雅黑" panose="020B0503020204020204" pitchFamily="34" charset="-122"/>
                <a:ea typeface="微软雅黑" panose="020B0503020204020204" pitchFamily="34" charset="-122"/>
              </a:rPr>
              <a:t>好</a:t>
            </a:r>
            <a:r>
              <a:rPr lang="zh-CN" altLang="en-US" smtClean="0">
                <a:solidFill>
                  <a:srgbClr val="00FE73"/>
                </a:solidFill>
                <a:latin typeface="微软雅黑" panose="020B0503020204020204" pitchFamily="34" charset="-122"/>
                <a:ea typeface="微软雅黑" panose="020B0503020204020204" pitchFamily="34" charset="-122"/>
              </a:rPr>
              <a:t>猪！卖好猪！</a:t>
            </a:r>
            <a:endParaRPr lang="zh-CN" altLang="en-US">
              <a:solidFill>
                <a:srgbClr val="00FE73"/>
              </a:solidFill>
              <a:latin typeface="微软雅黑" panose="020B0503020204020204" pitchFamily="34" charset="-122"/>
              <a:ea typeface="微软雅黑" panose="020B0503020204020204" pitchFamily="34" charset="-122"/>
            </a:endParaRPr>
          </a:p>
        </p:txBody>
      </p:sp>
      <p:pic>
        <p:nvPicPr>
          <p:cNvPr id="32" name="图片 31"/>
          <p:cNvPicPr>
            <a:picLocks noChangeAspect="1"/>
          </p:cNvPicPr>
          <p:nvPr/>
        </p:nvPicPr>
        <p:blipFill rotWithShape="1">
          <a:blip r:embed="rId5">
            <a:extLst>
              <a:ext uri="{BEBA8EAE-BF5A-486C-A8C5-ECC9F3942E4B}">
                <a14:imgProps xmlns:a14="http://schemas.microsoft.com/office/drawing/2010/main">
                  <a14:imgLayer r:embed="rId6">
                    <a14:imgEffect>
                      <a14:brightnessContrast bright="20000" contrast="-40000"/>
                    </a14:imgEffect>
                  </a14:imgLayer>
                </a14:imgProps>
              </a:ext>
              <a:ext uri="{28A0092B-C50C-407E-A947-70E740481C1C}">
                <a14:useLocalDpi xmlns:a14="http://schemas.microsoft.com/office/drawing/2010/main" val="0"/>
              </a:ext>
            </a:extLst>
          </a:blip>
          <a:srcRect/>
          <a:stretch/>
        </p:blipFill>
        <p:spPr>
          <a:xfrm>
            <a:off x="2616249" y="2852936"/>
            <a:ext cx="1158340" cy="115834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3" name="矩形 32"/>
          <p:cNvSpPr/>
          <p:nvPr/>
        </p:nvSpPr>
        <p:spPr>
          <a:xfrm>
            <a:off x="1383727" y="2366351"/>
            <a:ext cx="800219" cy="2308324"/>
          </a:xfrm>
          <a:prstGeom prst="rect">
            <a:avLst/>
          </a:prstGeom>
          <a:ln>
            <a:solidFill>
              <a:srgbClr val="FFFF00"/>
            </a:solidFill>
          </a:ln>
        </p:spPr>
        <p:txBody>
          <a:bodyPr wrap="none">
            <a:spAutoFit/>
          </a:bodyPr>
          <a:lstStyle/>
          <a:p>
            <a:r>
              <a:rPr lang="zh-CN" altLang="en-US"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rPr>
              <a:t>猪</a:t>
            </a:r>
            <a:endParaRPr lang="en-US" altLang="zh-CN"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endParaRPr>
          </a:p>
          <a:p>
            <a:r>
              <a:rPr lang="zh-CN" altLang="en-US"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rPr>
              <a:t>肉</a:t>
            </a:r>
            <a:endParaRPr lang="en-US" altLang="zh-CN"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endParaRPr>
          </a:p>
          <a:p>
            <a:r>
              <a:rPr lang="zh-CN" altLang="en-US"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rPr>
              <a:t>香</a:t>
            </a:r>
            <a:endParaRPr lang="zh-CN" altLang="en-US" sz="4800">
              <a:latin typeface="微软雅黑" panose="020B0503020204020204" pitchFamily="34" charset="-122"/>
              <a:ea typeface="微软雅黑" panose="020B0503020204020204" pitchFamily="34" charset="-122"/>
              <a:cs typeface="Vijaya" panose="020B0604020202020204" pitchFamily="34" charset="0"/>
            </a:endParaRPr>
          </a:p>
        </p:txBody>
      </p:sp>
    </p:spTree>
    <p:extLst>
      <p:ext uri="{BB962C8B-B14F-4D97-AF65-F5344CB8AC3E}">
        <p14:creationId xmlns:p14="http://schemas.microsoft.com/office/powerpoint/2010/main" val="78421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3" name="TextBox 2"/>
          <p:cNvSpPr txBox="1"/>
          <p:nvPr/>
        </p:nvSpPr>
        <p:spPr>
          <a:xfrm>
            <a:off x="10045203" y="6325762"/>
            <a:ext cx="2031325" cy="369332"/>
          </a:xfrm>
          <a:prstGeom prst="rect">
            <a:avLst/>
          </a:prstGeom>
          <a:noFill/>
        </p:spPr>
        <p:txBody>
          <a:bodyPr wrap="none" rtlCol="0">
            <a:spAutoFit/>
          </a:bodyPr>
          <a:lstStyle/>
          <a:p>
            <a:r>
              <a:rPr lang="zh-CN" altLang="en-US">
                <a:solidFill>
                  <a:srgbClr val="FFFF00"/>
                </a:solidFill>
                <a:latin typeface="微软雅黑" panose="020B0503020204020204" pitchFamily="34" charset="-122"/>
                <a:ea typeface="微软雅黑" panose="020B0503020204020204" pitchFamily="34" charset="-122"/>
              </a:rPr>
              <a:t>养</a:t>
            </a:r>
            <a:r>
              <a:rPr lang="zh-CN" altLang="en-US">
                <a:solidFill>
                  <a:srgbClr val="00FE73"/>
                </a:solidFill>
                <a:latin typeface="微软雅黑" panose="020B0503020204020204" pitchFamily="34" charset="-122"/>
                <a:ea typeface="微软雅黑" panose="020B0503020204020204" pitchFamily="34" charset="-122"/>
              </a:rPr>
              <a:t>好</a:t>
            </a:r>
            <a:r>
              <a:rPr lang="zh-CN" altLang="en-US" smtClean="0">
                <a:solidFill>
                  <a:srgbClr val="00FE73"/>
                </a:solidFill>
                <a:latin typeface="微软雅黑" panose="020B0503020204020204" pitchFamily="34" charset="-122"/>
                <a:ea typeface="微软雅黑" panose="020B0503020204020204" pitchFamily="34" charset="-122"/>
              </a:rPr>
              <a:t>猪！</a:t>
            </a:r>
            <a:r>
              <a:rPr lang="zh-CN" altLang="en-US" smtClean="0">
                <a:solidFill>
                  <a:srgbClr val="FF0000"/>
                </a:solidFill>
                <a:latin typeface="微软雅黑" panose="020B0503020204020204" pitchFamily="34" charset="-122"/>
                <a:ea typeface="微软雅黑" panose="020B0503020204020204" pitchFamily="34" charset="-122"/>
              </a:rPr>
              <a:t>卖</a:t>
            </a:r>
            <a:r>
              <a:rPr lang="zh-CN" altLang="en-US" smtClean="0">
                <a:solidFill>
                  <a:srgbClr val="00FE73"/>
                </a:solidFill>
                <a:latin typeface="微软雅黑" panose="020B0503020204020204" pitchFamily="34" charset="-122"/>
                <a:ea typeface="微软雅黑" panose="020B0503020204020204" pitchFamily="34" charset="-122"/>
              </a:rPr>
              <a:t>好猪！</a:t>
            </a:r>
            <a:endParaRPr lang="zh-CN" altLang="en-US">
              <a:solidFill>
                <a:srgbClr val="00FE73"/>
              </a:solidFill>
              <a:latin typeface="微软雅黑" panose="020B0503020204020204" pitchFamily="34" charset="-122"/>
              <a:ea typeface="微软雅黑" panose="020B0503020204020204" pitchFamily="34" charset="-122"/>
            </a:endParaRPr>
          </a:p>
        </p:txBody>
      </p:sp>
      <p:grpSp>
        <p:nvGrpSpPr>
          <p:cNvPr id="4" name="Group 22"/>
          <p:cNvGrpSpPr/>
          <p:nvPr/>
        </p:nvGrpSpPr>
        <p:grpSpPr>
          <a:xfrm>
            <a:off x="900187" y="1046857"/>
            <a:ext cx="10711085" cy="45719"/>
            <a:chOff x="7397791" y="3750948"/>
            <a:chExt cx="1260000" cy="59682"/>
          </a:xfrm>
        </p:grpSpPr>
        <p:sp>
          <p:nvSpPr>
            <p:cNvPr id="5" name="Rectangle 23"/>
            <p:cNvSpPr/>
            <p:nvPr/>
          </p:nvSpPr>
          <p:spPr>
            <a:xfrm>
              <a:off x="7397791" y="3750948"/>
              <a:ext cx="540000" cy="580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24"/>
            <p:cNvSpPr/>
            <p:nvPr/>
          </p:nvSpPr>
          <p:spPr>
            <a:xfrm>
              <a:off x="8117791" y="3750948"/>
              <a:ext cx="540000" cy="5805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25"/>
            <p:cNvSpPr/>
            <p:nvPr/>
          </p:nvSpPr>
          <p:spPr>
            <a:xfrm>
              <a:off x="7937791" y="3752572"/>
              <a:ext cx="180000" cy="5805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6623" y="287765"/>
            <a:ext cx="663549" cy="663549"/>
          </a:xfrm>
          <a:prstGeom prst="rect">
            <a:avLst/>
          </a:prstGeom>
        </p:spPr>
      </p:pic>
      <p:sp>
        <p:nvSpPr>
          <p:cNvPr id="10" name="矩形 9"/>
          <p:cNvSpPr/>
          <p:nvPr/>
        </p:nvSpPr>
        <p:spPr>
          <a:xfrm>
            <a:off x="4129001" y="413065"/>
            <a:ext cx="1826141" cy="584775"/>
          </a:xfrm>
          <a:prstGeom prst="rect">
            <a:avLst/>
          </a:prstGeom>
        </p:spPr>
        <p:txBody>
          <a:bodyPr wrap="none">
            <a:spAutoFit/>
          </a:bodyPr>
          <a:lstStyle/>
          <a:p>
            <a:r>
              <a:rPr lang="zh-CN" altLang="en-US" sz="3200" b="1">
                <a:solidFill>
                  <a:srgbClr val="0070C0"/>
                </a:solidFill>
                <a:latin typeface="微软雅黑" pitchFamily="34" charset="-122"/>
                <a:ea typeface="微软雅黑" pitchFamily="34" charset="-122"/>
              </a:rPr>
              <a:t>猪场</a:t>
            </a:r>
            <a:r>
              <a:rPr lang="zh-CN" altLang="en-US" sz="3200" b="1">
                <a:solidFill>
                  <a:schemeClr val="bg1">
                    <a:lumMod val="75000"/>
                  </a:schemeClr>
                </a:solidFill>
                <a:latin typeface="微软雅黑" pitchFamily="34" charset="-122"/>
                <a:ea typeface="微软雅黑" pitchFamily="34" charset="-122"/>
              </a:rPr>
              <a:t>管家</a:t>
            </a:r>
            <a:endParaRPr lang="zh-CN" altLang="en-US" sz="3200">
              <a:solidFill>
                <a:schemeClr val="bg1">
                  <a:lumMod val="75000"/>
                </a:schemeClr>
              </a:solidFill>
            </a:endParaRPr>
          </a:p>
        </p:txBody>
      </p:sp>
      <p:sp>
        <p:nvSpPr>
          <p:cNvPr id="11" name="TextBox 10"/>
          <p:cNvSpPr txBox="1"/>
          <p:nvPr/>
        </p:nvSpPr>
        <p:spPr>
          <a:xfrm>
            <a:off x="5830112" y="411119"/>
            <a:ext cx="1962076" cy="584775"/>
          </a:xfrm>
          <a:prstGeom prst="rect">
            <a:avLst/>
          </a:prstGeom>
          <a:noFill/>
        </p:spPr>
        <p:txBody>
          <a:bodyPr wrap="none" rtlCol="0">
            <a:spAutoFit/>
          </a:bodyPr>
          <a:lstStyle/>
          <a:p>
            <a:pPr algn="dist"/>
            <a:r>
              <a:rPr lang="en-US" altLang="zh-CN" sz="3200" spc="-150">
                <a:solidFill>
                  <a:srgbClr val="0070C0"/>
                </a:solidFill>
              </a:rPr>
              <a:t>P</a:t>
            </a:r>
            <a:r>
              <a:rPr lang="en-US" altLang="zh-CN" sz="2400" spc="-150">
                <a:solidFill>
                  <a:schemeClr val="bg1">
                    <a:lumMod val="65000"/>
                  </a:schemeClr>
                </a:solidFill>
              </a:rPr>
              <a:t>ighousekeeper</a:t>
            </a:r>
            <a:endParaRPr lang="zh-CN" altLang="en-US" sz="2400" spc="-150">
              <a:solidFill>
                <a:schemeClr val="bg1">
                  <a:lumMod val="65000"/>
                </a:schemeClr>
              </a:solidFill>
            </a:endParaRPr>
          </a:p>
        </p:txBody>
      </p:sp>
      <p:pic>
        <p:nvPicPr>
          <p:cNvPr id="13" name="图片 12"/>
          <p:cNvPicPr>
            <a:picLocks noChangeAspect="1"/>
          </p:cNvPicPr>
          <p:nvPr/>
        </p:nvPicPr>
        <p:blipFill rotWithShape="1">
          <a:blip r:embed="rId4">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a:stretch/>
        </p:blipFill>
        <p:spPr>
          <a:xfrm>
            <a:off x="2616249" y="2852936"/>
            <a:ext cx="1158340" cy="115834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4" name="矩形 13"/>
          <p:cNvSpPr/>
          <p:nvPr/>
        </p:nvSpPr>
        <p:spPr>
          <a:xfrm>
            <a:off x="1383727" y="2366351"/>
            <a:ext cx="800219" cy="2308324"/>
          </a:xfrm>
          <a:prstGeom prst="rect">
            <a:avLst/>
          </a:prstGeom>
          <a:ln>
            <a:solidFill>
              <a:srgbClr val="FFFF00"/>
            </a:solidFill>
          </a:ln>
        </p:spPr>
        <p:txBody>
          <a:bodyPr wrap="none">
            <a:spAutoFit/>
          </a:bodyPr>
          <a:lstStyle/>
          <a:p>
            <a:r>
              <a:rPr lang="zh-CN" altLang="en-US"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rPr>
              <a:t>猪</a:t>
            </a:r>
            <a:endParaRPr lang="en-US" altLang="zh-CN"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endParaRPr>
          </a:p>
          <a:p>
            <a:r>
              <a:rPr lang="zh-CN" altLang="en-US"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rPr>
              <a:t>肉</a:t>
            </a:r>
            <a:endParaRPr lang="en-US" altLang="zh-CN"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endParaRPr>
          </a:p>
          <a:p>
            <a:r>
              <a:rPr lang="zh-CN" altLang="en-US"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rPr>
              <a:t>香</a:t>
            </a:r>
            <a:endParaRPr lang="zh-CN" altLang="en-US" sz="4800">
              <a:latin typeface="微软雅黑" panose="020B0503020204020204" pitchFamily="34" charset="-122"/>
              <a:ea typeface="微软雅黑" panose="020B0503020204020204" pitchFamily="34" charset="-122"/>
              <a:cs typeface="Vijaya" panose="020B0604020202020204" pitchFamily="34" charset="0"/>
            </a:endParaRPr>
          </a:p>
        </p:txBody>
      </p:sp>
      <p:sp>
        <p:nvSpPr>
          <p:cNvPr id="2" name="TextBox 1"/>
          <p:cNvSpPr txBox="1"/>
          <p:nvPr/>
        </p:nvSpPr>
        <p:spPr>
          <a:xfrm>
            <a:off x="5724723" y="1628800"/>
            <a:ext cx="1627369" cy="523220"/>
          </a:xfrm>
          <a:prstGeom prst="rect">
            <a:avLst/>
          </a:prstGeom>
          <a:noFill/>
        </p:spPr>
        <p:txBody>
          <a:bodyPr wrap="none" rtlCol="0">
            <a:spAutoFit/>
          </a:bodyPr>
          <a:lstStyle/>
          <a:p>
            <a:r>
              <a:rPr lang="zh-CN" altLang="en-US" sz="2800" b="1" smtClean="0">
                <a:solidFill>
                  <a:srgbClr val="00B050"/>
                </a:solidFill>
              </a:rPr>
              <a:t>产品</a:t>
            </a:r>
            <a:r>
              <a:rPr lang="zh-CN" altLang="en-US" sz="2800" b="1" smtClean="0">
                <a:solidFill>
                  <a:schemeClr val="bg1"/>
                </a:solidFill>
              </a:rPr>
              <a:t>介绍</a:t>
            </a:r>
            <a:endParaRPr lang="zh-CN" altLang="en-US" sz="2800" b="1">
              <a:solidFill>
                <a:schemeClr val="bg1"/>
              </a:solidFill>
            </a:endParaRPr>
          </a:p>
        </p:txBody>
      </p:sp>
      <p:sp>
        <p:nvSpPr>
          <p:cNvPr id="15" name="Rectangle 11"/>
          <p:cNvSpPr/>
          <p:nvPr/>
        </p:nvSpPr>
        <p:spPr>
          <a:xfrm>
            <a:off x="7212312" y="1588148"/>
            <a:ext cx="2832891" cy="584775"/>
          </a:xfrm>
          <a:prstGeom prst="rect">
            <a:avLst/>
          </a:prstGeom>
        </p:spPr>
        <p:txBody>
          <a:bodyPr wrap="none">
            <a:spAutoFit/>
          </a:bodyPr>
          <a:lstStyle/>
          <a:p>
            <a:pPr algn="r"/>
            <a:r>
              <a:rPr lang="en-US" sz="3200" smtClean="0">
                <a:solidFill>
                  <a:srgbClr val="00B050"/>
                </a:solidFill>
                <a:ea typeface="Roboto" panose="02000000000000000000" pitchFamily="2" charset="0"/>
                <a:cs typeface="Open Sans Light" panose="020B0306030504020204" pitchFamily="34" charset="0"/>
              </a:rPr>
              <a:t>P</a:t>
            </a:r>
            <a:r>
              <a:rPr lang="en-US" sz="2400" smtClean="0">
                <a:solidFill>
                  <a:schemeClr val="bg1">
                    <a:lumMod val="65000"/>
                  </a:schemeClr>
                </a:solidFill>
                <a:ea typeface="Roboto" panose="02000000000000000000" pitchFamily="2" charset="0"/>
                <a:cs typeface="Open Sans Light" panose="020B0306030504020204" pitchFamily="34" charset="0"/>
              </a:rPr>
              <a:t>roduct</a:t>
            </a:r>
            <a:r>
              <a:rPr lang="id-ID" sz="2400" smtClean="0">
                <a:solidFill>
                  <a:schemeClr val="bg1">
                    <a:lumMod val="65000"/>
                  </a:schemeClr>
                </a:solidFill>
                <a:ea typeface="Roboto" panose="02000000000000000000" pitchFamily="2" charset="0"/>
                <a:cs typeface="Open Sans Light" panose="020B0306030504020204" pitchFamily="34" charset="0"/>
              </a:rPr>
              <a:t> </a:t>
            </a:r>
            <a:r>
              <a:rPr lang="id-ID" sz="2400" dirty="0" smtClean="0">
                <a:solidFill>
                  <a:schemeClr val="bg1">
                    <a:lumMod val="65000"/>
                  </a:schemeClr>
                </a:solidFill>
                <a:ea typeface="Roboto" panose="02000000000000000000" pitchFamily="2" charset="0"/>
                <a:cs typeface="Open Sans Light" panose="020B0306030504020204" pitchFamily="34" charset="0"/>
              </a:rPr>
              <a:t>introduction</a:t>
            </a:r>
            <a:endParaRPr lang="id-ID" sz="2400" dirty="0">
              <a:solidFill>
                <a:schemeClr val="bg1">
                  <a:lumMod val="65000"/>
                </a:schemeClr>
              </a:solidFill>
              <a:ea typeface="Roboto" panose="02000000000000000000" pitchFamily="2" charset="0"/>
              <a:cs typeface="Open Sans Light" panose="020B0306030504020204" pitchFamily="34" charset="0"/>
            </a:endParaRPr>
          </a:p>
        </p:txBody>
      </p:sp>
      <p:sp>
        <p:nvSpPr>
          <p:cNvPr id="16" name="TextBox 15"/>
          <p:cNvSpPr txBox="1"/>
          <p:nvPr/>
        </p:nvSpPr>
        <p:spPr>
          <a:xfrm>
            <a:off x="5292675" y="2708920"/>
            <a:ext cx="6624736" cy="2169825"/>
          </a:xfrm>
          <a:prstGeom prst="rect">
            <a:avLst/>
          </a:prstGeom>
          <a:noFill/>
        </p:spPr>
        <p:txBody>
          <a:bodyPr wrap="square" rtlCol="0">
            <a:spAutoFit/>
          </a:bodyPr>
          <a:lstStyle/>
          <a:p>
            <a:pPr>
              <a:lnSpc>
                <a:spcPct val="150000"/>
              </a:lnSpc>
            </a:pPr>
            <a:r>
              <a:rPr lang="zh-CN" altLang="en-US">
                <a:solidFill>
                  <a:schemeClr val="bg1"/>
                </a:solidFill>
              </a:rPr>
              <a:t>猪</a:t>
            </a:r>
            <a:r>
              <a:rPr lang="zh-CN" altLang="en-US">
                <a:solidFill>
                  <a:schemeClr val="bg1"/>
                </a:solidFill>
              </a:rPr>
              <a:t>肉</a:t>
            </a:r>
            <a:r>
              <a:rPr lang="zh-CN" altLang="en-US" smtClean="0">
                <a:solidFill>
                  <a:schemeClr val="bg1"/>
                </a:solidFill>
              </a:rPr>
              <a:t>香</a:t>
            </a:r>
            <a:r>
              <a:rPr lang="en-US" altLang="zh-CN" smtClean="0">
                <a:solidFill>
                  <a:schemeClr val="bg1"/>
                </a:solidFill>
              </a:rPr>
              <a:t>OTO</a:t>
            </a:r>
            <a:r>
              <a:rPr lang="zh-CN" altLang="en-US" smtClean="0">
                <a:solidFill>
                  <a:schemeClr val="bg1"/>
                </a:solidFill>
              </a:rPr>
              <a:t>消费平台是猪场管家延伸产品之一，与猪场管家</a:t>
            </a:r>
            <a:r>
              <a:rPr lang="en-US" altLang="zh-CN" smtClean="0">
                <a:solidFill>
                  <a:schemeClr val="bg1"/>
                </a:solidFill>
              </a:rPr>
              <a:t>7.0</a:t>
            </a:r>
            <a:r>
              <a:rPr lang="zh-CN" altLang="en-US" smtClean="0">
                <a:solidFill>
                  <a:schemeClr val="bg1"/>
                </a:solidFill>
              </a:rPr>
              <a:t>集团版、‘公司</a:t>
            </a:r>
            <a:r>
              <a:rPr lang="en-US" altLang="zh-CN" smtClean="0">
                <a:solidFill>
                  <a:schemeClr val="bg1"/>
                </a:solidFill>
              </a:rPr>
              <a:t>+</a:t>
            </a:r>
            <a:r>
              <a:rPr lang="zh-CN" altLang="en-US" smtClean="0">
                <a:solidFill>
                  <a:schemeClr val="bg1"/>
                </a:solidFill>
              </a:rPr>
              <a:t>农户’模式的猪农合、追溯中心互联互通，可溯源生产管理系统中全部饲养过程信息，消费者可进行产品追溯。猪肉香主要为生猪饲养企业建立自销品牌产品服务，系统平台分企业管理系统和消费者中心。分别为品牌产品企业和消费者服务。</a:t>
            </a:r>
            <a:endParaRPr lang="zh-CN" altLang="en-US">
              <a:solidFill>
                <a:schemeClr val="bg1"/>
              </a:solidFill>
            </a:endParaRPr>
          </a:p>
        </p:txBody>
      </p:sp>
      <p:sp>
        <p:nvSpPr>
          <p:cNvPr id="17" name="Rectangle 24"/>
          <p:cNvSpPr/>
          <p:nvPr/>
        </p:nvSpPr>
        <p:spPr>
          <a:xfrm>
            <a:off x="7137873" y="2132856"/>
            <a:ext cx="2835322" cy="72455"/>
          </a:xfrm>
          <a:prstGeom prst="rect">
            <a:avLst/>
          </a:prstGeom>
          <a:solidFill>
            <a:srgbClr val="00FE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Rectangle 25"/>
          <p:cNvSpPr/>
          <p:nvPr/>
        </p:nvSpPr>
        <p:spPr>
          <a:xfrm>
            <a:off x="5868739" y="2134100"/>
            <a:ext cx="2163858" cy="7048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53163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0-#ppt_w/2"/>
                                          </p:val>
                                        </p:tav>
                                        <p:tav tm="100000">
                                          <p:val>
                                            <p:strVal val="#ppt_x"/>
                                          </p:val>
                                        </p:tav>
                                      </p:tavLst>
                                    </p:anim>
                                    <p:anim calcmode="lin" valueType="num">
                                      <p:cBhvr additive="base">
                                        <p:cTn id="13"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3" name="TextBox 2"/>
          <p:cNvSpPr txBox="1"/>
          <p:nvPr/>
        </p:nvSpPr>
        <p:spPr>
          <a:xfrm>
            <a:off x="10045203" y="6325762"/>
            <a:ext cx="2031325" cy="369332"/>
          </a:xfrm>
          <a:prstGeom prst="rect">
            <a:avLst/>
          </a:prstGeom>
          <a:noFill/>
        </p:spPr>
        <p:txBody>
          <a:bodyPr wrap="none" rtlCol="0">
            <a:spAutoFit/>
          </a:bodyPr>
          <a:lstStyle/>
          <a:p>
            <a:r>
              <a:rPr lang="zh-CN" altLang="en-US">
                <a:solidFill>
                  <a:srgbClr val="FFFF00"/>
                </a:solidFill>
                <a:latin typeface="微软雅黑" panose="020B0503020204020204" pitchFamily="34" charset="-122"/>
                <a:ea typeface="微软雅黑" panose="020B0503020204020204" pitchFamily="34" charset="-122"/>
              </a:rPr>
              <a:t>养</a:t>
            </a:r>
            <a:r>
              <a:rPr lang="zh-CN" altLang="en-US">
                <a:solidFill>
                  <a:srgbClr val="00FE73"/>
                </a:solidFill>
                <a:latin typeface="微软雅黑" panose="020B0503020204020204" pitchFamily="34" charset="-122"/>
                <a:ea typeface="微软雅黑" panose="020B0503020204020204" pitchFamily="34" charset="-122"/>
              </a:rPr>
              <a:t>好</a:t>
            </a:r>
            <a:r>
              <a:rPr lang="zh-CN" altLang="en-US" smtClean="0">
                <a:solidFill>
                  <a:srgbClr val="00FE73"/>
                </a:solidFill>
                <a:latin typeface="微软雅黑" panose="020B0503020204020204" pitchFamily="34" charset="-122"/>
                <a:ea typeface="微软雅黑" panose="020B0503020204020204" pitchFamily="34" charset="-122"/>
              </a:rPr>
              <a:t>猪！</a:t>
            </a:r>
            <a:r>
              <a:rPr lang="zh-CN" altLang="en-US" smtClean="0">
                <a:solidFill>
                  <a:srgbClr val="FF0000"/>
                </a:solidFill>
                <a:latin typeface="微软雅黑" panose="020B0503020204020204" pitchFamily="34" charset="-122"/>
                <a:ea typeface="微软雅黑" panose="020B0503020204020204" pitchFamily="34" charset="-122"/>
              </a:rPr>
              <a:t>卖</a:t>
            </a:r>
            <a:r>
              <a:rPr lang="zh-CN" altLang="en-US" smtClean="0">
                <a:solidFill>
                  <a:srgbClr val="00FE73"/>
                </a:solidFill>
                <a:latin typeface="微软雅黑" panose="020B0503020204020204" pitchFamily="34" charset="-122"/>
                <a:ea typeface="微软雅黑" panose="020B0503020204020204" pitchFamily="34" charset="-122"/>
              </a:rPr>
              <a:t>好猪！</a:t>
            </a:r>
            <a:endParaRPr lang="zh-CN" altLang="en-US">
              <a:solidFill>
                <a:srgbClr val="00FE73"/>
              </a:solidFill>
              <a:latin typeface="微软雅黑" panose="020B0503020204020204" pitchFamily="34" charset="-122"/>
              <a:ea typeface="微软雅黑" panose="020B0503020204020204" pitchFamily="34" charset="-122"/>
            </a:endParaRPr>
          </a:p>
        </p:txBody>
      </p:sp>
      <p:sp>
        <p:nvSpPr>
          <p:cNvPr id="6" name="Rectangle 24"/>
          <p:cNvSpPr/>
          <p:nvPr/>
        </p:nvSpPr>
        <p:spPr>
          <a:xfrm>
            <a:off x="6921849" y="2293896"/>
            <a:ext cx="1995122" cy="72455"/>
          </a:xfrm>
          <a:prstGeom prst="rect">
            <a:avLst/>
          </a:prstGeom>
          <a:solidFill>
            <a:srgbClr val="00FE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25"/>
          <p:cNvSpPr/>
          <p:nvPr/>
        </p:nvSpPr>
        <p:spPr>
          <a:xfrm>
            <a:off x="5652715" y="2295140"/>
            <a:ext cx="1522635" cy="7048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6623" y="287765"/>
            <a:ext cx="663549" cy="663549"/>
          </a:xfrm>
          <a:prstGeom prst="rect">
            <a:avLst/>
          </a:prstGeom>
        </p:spPr>
      </p:pic>
      <p:sp>
        <p:nvSpPr>
          <p:cNvPr id="10" name="矩形 9"/>
          <p:cNvSpPr/>
          <p:nvPr/>
        </p:nvSpPr>
        <p:spPr>
          <a:xfrm>
            <a:off x="4129001" y="413065"/>
            <a:ext cx="1826141" cy="584775"/>
          </a:xfrm>
          <a:prstGeom prst="rect">
            <a:avLst/>
          </a:prstGeom>
        </p:spPr>
        <p:txBody>
          <a:bodyPr wrap="none">
            <a:spAutoFit/>
          </a:bodyPr>
          <a:lstStyle/>
          <a:p>
            <a:r>
              <a:rPr lang="zh-CN" altLang="en-US" sz="3200" b="1">
                <a:solidFill>
                  <a:srgbClr val="0070C0"/>
                </a:solidFill>
                <a:latin typeface="微软雅黑" pitchFamily="34" charset="-122"/>
                <a:ea typeface="微软雅黑" pitchFamily="34" charset="-122"/>
              </a:rPr>
              <a:t>猪场</a:t>
            </a:r>
            <a:r>
              <a:rPr lang="zh-CN" altLang="en-US" sz="3200" b="1">
                <a:solidFill>
                  <a:schemeClr val="bg1">
                    <a:lumMod val="75000"/>
                  </a:schemeClr>
                </a:solidFill>
                <a:latin typeface="微软雅黑" pitchFamily="34" charset="-122"/>
                <a:ea typeface="微软雅黑" pitchFamily="34" charset="-122"/>
              </a:rPr>
              <a:t>管家</a:t>
            </a:r>
            <a:endParaRPr lang="zh-CN" altLang="en-US" sz="3200">
              <a:solidFill>
                <a:schemeClr val="bg1">
                  <a:lumMod val="75000"/>
                </a:schemeClr>
              </a:solidFill>
            </a:endParaRPr>
          </a:p>
        </p:txBody>
      </p:sp>
      <p:sp>
        <p:nvSpPr>
          <p:cNvPr id="11" name="TextBox 10"/>
          <p:cNvSpPr txBox="1"/>
          <p:nvPr/>
        </p:nvSpPr>
        <p:spPr>
          <a:xfrm>
            <a:off x="5830112" y="411119"/>
            <a:ext cx="1962076" cy="584775"/>
          </a:xfrm>
          <a:prstGeom prst="rect">
            <a:avLst/>
          </a:prstGeom>
          <a:noFill/>
        </p:spPr>
        <p:txBody>
          <a:bodyPr wrap="none" rtlCol="0">
            <a:spAutoFit/>
          </a:bodyPr>
          <a:lstStyle/>
          <a:p>
            <a:pPr algn="dist"/>
            <a:r>
              <a:rPr lang="en-US" altLang="zh-CN" sz="3200" spc="-150">
                <a:solidFill>
                  <a:srgbClr val="0070C0"/>
                </a:solidFill>
              </a:rPr>
              <a:t>P</a:t>
            </a:r>
            <a:r>
              <a:rPr lang="en-US" altLang="zh-CN" sz="2400" spc="-150">
                <a:solidFill>
                  <a:schemeClr val="bg1">
                    <a:lumMod val="65000"/>
                  </a:schemeClr>
                </a:solidFill>
              </a:rPr>
              <a:t>ighousekeeper</a:t>
            </a:r>
            <a:endParaRPr lang="zh-CN" altLang="en-US" sz="2400" spc="-150">
              <a:solidFill>
                <a:schemeClr val="bg1">
                  <a:lumMod val="65000"/>
                </a:schemeClr>
              </a:solidFill>
            </a:endParaRPr>
          </a:p>
        </p:txBody>
      </p:sp>
      <p:pic>
        <p:nvPicPr>
          <p:cNvPr id="13" name="图片 12"/>
          <p:cNvPicPr>
            <a:picLocks noChangeAspect="1"/>
          </p:cNvPicPr>
          <p:nvPr/>
        </p:nvPicPr>
        <p:blipFill rotWithShape="1">
          <a:blip r:embed="rId4">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a:stretch/>
        </p:blipFill>
        <p:spPr>
          <a:xfrm>
            <a:off x="2616249" y="2852936"/>
            <a:ext cx="1158340" cy="115834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4" name="矩形 13"/>
          <p:cNvSpPr/>
          <p:nvPr/>
        </p:nvSpPr>
        <p:spPr>
          <a:xfrm>
            <a:off x="1383727" y="2366351"/>
            <a:ext cx="800219" cy="2308324"/>
          </a:xfrm>
          <a:prstGeom prst="rect">
            <a:avLst/>
          </a:prstGeom>
          <a:ln>
            <a:solidFill>
              <a:srgbClr val="FFFF00"/>
            </a:solidFill>
          </a:ln>
        </p:spPr>
        <p:txBody>
          <a:bodyPr wrap="none">
            <a:spAutoFit/>
          </a:bodyPr>
          <a:lstStyle/>
          <a:p>
            <a:r>
              <a:rPr lang="zh-CN" altLang="en-US"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rPr>
              <a:t>猪</a:t>
            </a:r>
            <a:endParaRPr lang="en-US" altLang="zh-CN"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endParaRPr>
          </a:p>
          <a:p>
            <a:r>
              <a:rPr lang="zh-CN" altLang="en-US"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rPr>
              <a:t>肉</a:t>
            </a:r>
            <a:endParaRPr lang="en-US" altLang="zh-CN"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endParaRPr>
          </a:p>
          <a:p>
            <a:r>
              <a:rPr lang="zh-CN" altLang="en-US"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rPr>
              <a:t>香</a:t>
            </a:r>
            <a:endParaRPr lang="zh-CN" altLang="en-US" sz="4800">
              <a:latin typeface="微软雅黑" panose="020B0503020204020204" pitchFamily="34" charset="-122"/>
              <a:ea typeface="微软雅黑" panose="020B0503020204020204" pitchFamily="34" charset="-122"/>
              <a:cs typeface="Vijaya" panose="020B0604020202020204" pitchFamily="34" charset="0"/>
            </a:endParaRPr>
          </a:p>
        </p:txBody>
      </p:sp>
      <p:sp>
        <p:nvSpPr>
          <p:cNvPr id="2" name="TextBox 1"/>
          <p:cNvSpPr txBox="1"/>
          <p:nvPr/>
        </p:nvSpPr>
        <p:spPr>
          <a:xfrm>
            <a:off x="5490652" y="1816395"/>
            <a:ext cx="1627369" cy="523220"/>
          </a:xfrm>
          <a:prstGeom prst="rect">
            <a:avLst/>
          </a:prstGeom>
          <a:noFill/>
        </p:spPr>
        <p:txBody>
          <a:bodyPr wrap="none" rtlCol="0">
            <a:spAutoFit/>
          </a:bodyPr>
          <a:lstStyle/>
          <a:p>
            <a:r>
              <a:rPr lang="zh-CN" altLang="en-US" sz="2800" b="1" smtClean="0">
                <a:solidFill>
                  <a:srgbClr val="00B050"/>
                </a:solidFill>
              </a:rPr>
              <a:t>产品</a:t>
            </a:r>
            <a:r>
              <a:rPr lang="zh-CN" altLang="en-US" sz="2800" b="1">
                <a:solidFill>
                  <a:schemeClr val="bg1"/>
                </a:solidFill>
              </a:rPr>
              <a:t>特</a:t>
            </a:r>
            <a:r>
              <a:rPr lang="zh-CN" altLang="en-US" sz="2800" b="1" smtClean="0">
                <a:solidFill>
                  <a:schemeClr val="bg1"/>
                </a:solidFill>
              </a:rPr>
              <a:t>点</a:t>
            </a:r>
            <a:endParaRPr lang="zh-CN" altLang="en-US" sz="2800" b="1">
              <a:solidFill>
                <a:schemeClr val="bg1"/>
              </a:solidFill>
            </a:endParaRPr>
          </a:p>
        </p:txBody>
      </p:sp>
      <p:sp>
        <p:nvSpPr>
          <p:cNvPr id="15" name="Rectangle 11"/>
          <p:cNvSpPr/>
          <p:nvPr/>
        </p:nvSpPr>
        <p:spPr>
          <a:xfrm>
            <a:off x="6974067" y="1764105"/>
            <a:ext cx="1942904" cy="584775"/>
          </a:xfrm>
          <a:prstGeom prst="rect">
            <a:avLst/>
          </a:prstGeom>
        </p:spPr>
        <p:txBody>
          <a:bodyPr wrap="none">
            <a:spAutoFit/>
          </a:bodyPr>
          <a:lstStyle/>
          <a:p>
            <a:pPr algn="r"/>
            <a:r>
              <a:rPr lang="en-US" altLang="zh-CN" sz="3200">
                <a:solidFill>
                  <a:srgbClr val="00B050"/>
                </a:solidFill>
                <a:ea typeface="Roboto" panose="02000000000000000000" pitchFamily="2" charset="0"/>
                <a:cs typeface="Open Sans Light" panose="020B0306030504020204" pitchFamily="34" charset="0"/>
              </a:rPr>
              <a:t>C</a:t>
            </a:r>
            <a:r>
              <a:rPr lang="en-US" altLang="zh-CN" sz="2400">
                <a:solidFill>
                  <a:schemeClr val="bg1">
                    <a:lumMod val="65000"/>
                  </a:schemeClr>
                </a:solidFill>
                <a:ea typeface="Roboto" panose="02000000000000000000" pitchFamily="2" charset="0"/>
                <a:cs typeface="Open Sans Light" panose="020B0306030504020204" pitchFamily="34" charset="0"/>
              </a:rPr>
              <a:t>haracteristic</a:t>
            </a:r>
            <a:endParaRPr lang="id-ID" altLang="zh-CN" sz="2400" dirty="0">
              <a:solidFill>
                <a:schemeClr val="bg1">
                  <a:lumMod val="65000"/>
                </a:schemeClr>
              </a:solidFill>
              <a:ea typeface="Roboto" panose="02000000000000000000" pitchFamily="2" charset="0"/>
              <a:cs typeface="Open Sans Light" panose="020B0306030504020204" pitchFamily="34" charset="0"/>
            </a:endParaRPr>
          </a:p>
        </p:txBody>
      </p:sp>
      <p:sp>
        <p:nvSpPr>
          <p:cNvPr id="7" name="椭圆 6"/>
          <p:cNvSpPr/>
          <p:nvPr/>
        </p:nvSpPr>
        <p:spPr>
          <a:xfrm>
            <a:off x="5796731" y="2782050"/>
            <a:ext cx="170966" cy="144016"/>
          </a:xfrm>
          <a:prstGeom prst="ellipse">
            <a:avLst/>
          </a:prstGeom>
          <a:solidFill>
            <a:srgbClr val="00FE73"/>
          </a:solidFill>
          <a:ln>
            <a:solidFill>
              <a:srgbClr val="00FE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11"/>
          <p:cNvSpPr txBox="1"/>
          <p:nvPr/>
        </p:nvSpPr>
        <p:spPr>
          <a:xfrm>
            <a:off x="6183657" y="2668270"/>
            <a:ext cx="5955476" cy="369332"/>
          </a:xfrm>
          <a:prstGeom prst="rect">
            <a:avLst/>
          </a:prstGeom>
          <a:noFill/>
        </p:spPr>
        <p:txBody>
          <a:bodyPr wrap="none" rtlCol="0">
            <a:spAutoFit/>
          </a:bodyPr>
          <a:lstStyle/>
          <a:p>
            <a:r>
              <a:rPr lang="zh-CN" altLang="en-US" smtClean="0">
                <a:solidFill>
                  <a:schemeClr val="bg1"/>
                </a:solidFill>
              </a:rPr>
              <a:t>产品直接对接生产系统，消费者可获取最原始产品信息。</a:t>
            </a:r>
            <a:endParaRPr lang="zh-CN" altLang="en-US">
              <a:solidFill>
                <a:schemeClr val="bg1"/>
              </a:solidFill>
            </a:endParaRPr>
          </a:p>
        </p:txBody>
      </p:sp>
      <p:sp>
        <p:nvSpPr>
          <p:cNvPr id="17" name="椭圆 16"/>
          <p:cNvSpPr/>
          <p:nvPr/>
        </p:nvSpPr>
        <p:spPr>
          <a:xfrm>
            <a:off x="5949131" y="3245456"/>
            <a:ext cx="170966" cy="144016"/>
          </a:xfrm>
          <a:prstGeom prst="ellipse">
            <a:avLst/>
          </a:prstGeom>
          <a:solidFill>
            <a:srgbClr val="00FE73"/>
          </a:solidFill>
          <a:ln>
            <a:solidFill>
              <a:srgbClr val="00FE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TextBox 17"/>
          <p:cNvSpPr txBox="1"/>
          <p:nvPr/>
        </p:nvSpPr>
        <p:spPr>
          <a:xfrm>
            <a:off x="6336057" y="3131676"/>
            <a:ext cx="4339650" cy="369332"/>
          </a:xfrm>
          <a:prstGeom prst="rect">
            <a:avLst/>
          </a:prstGeom>
          <a:noFill/>
        </p:spPr>
        <p:txBody>
          <a:bodyPr wrap="none" rtlCol="0">
            <a:spAutoFit/>
          </a:bodyPr>
          <a:lstStyle/>
          <a:p>
            <a:r>
              <a:rPr lang="zh-CN" altLang="en-US" smtClean="0">
                <a:solidFill>
                  <a:schemeClr val="bg1"/>
                </a:solidFill>
              </a:rPr>
              <a:t>企业可在平台上无限开店，运营成本低。</a:t>
            </a:r>
            <a:endParaRPr lang="zh-CN" altLang="en-US">
              <a:solidFill>
                <a:schemeClr val="bg1"/>
              </a:solidFill>
            </a:endParaRPr>
          </a:p>
        </p:txBody>
      </p:sp>
      <p:sp>
        <p:nvSpPr>
          <p:cNvPr id="19" name="椭圆 18"/>
          <p:cNvSpPr/>
          <p:nvPr/>
        </p:nvSpPr>
        <p:spPr>
          <a:xfrm>
            <a:off x="6101531" y="3677504"/>
            <a:ext cx="170966" cy="144016"/>
          </a:xfrm>
          <a:prstGeom prst="ellipse">
            <a:avLst/>
          </a:prstGeom>
          <a:solidFill>
            <a:srgbClr val="00FE73"/>
          </a:solidFill>
          <a:ln>
            <a:solidFill>
              <a:srgbClr val="00FE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19"/>
          <p:cNvSpPr txBox="1"/>
          <p:nvPr/>
        </p:nvSpPr>
        <p:spPr>
          <a:xfrm>
            <a:off x="6488457" y="3563724"/>
            <a:ext cx="5588071" cy="646331"/>
          </a:xfrm>
          <a:prstGeom prst="rect">
            <a:avLst/>
          </a:prstGeom>
          <a:noFill/>
        </p:spPr>
        <p:txBody>
          <a:bodyPr wrap="square" rtlCol="0">
            <a:spAutoFit/>
          </a:bodyPr>
          <a:lstStyle/>
          <a:p>
            <a:r>
              <a:rPr lang="zh-CN" altLang="en-US" smtClean="0">
                <a:solidFill>
                  <a:schemeClr val="bg1"/>
                </a:solidFill>
              </a:rPr>
              <a:t>消费者采取预定方式下单，企业根据订单生产配送产品，以保障产品最大新鲜度。</a:t>
            </a:r>
            <a:endParaRPr lang="zh-CN" altLang="en-US">
              <a:solidFill>
                <a:schemeClr val="bg1"/>
              </a:solidFill>
            </a:endParaRPr>
          </a:p>
        </p:txBody>
      </p:sp>
      <p:sp>
        <p:nvSpPr>
          <p:cNvPr id="21" name="椭圆 20"/>
          <p:cNvSpPr/>
          <p:nvPr/>
        </p:nvSpPr>
        <p:spPr>
          <a:xfrm>
            <a:off x="6345845" y="4406876"/>
            <a:ext cx="170966" cy="144016"/>
          </a:xfrm>
          <a:prstGeom prst="ellipse">
            <a:avLst/>
          </a:prstGeom>
          <a:solidFill>
            <a:srgbClr val="00FE73"/>
          </a:solidFill>
          <a:ln>
            <a:solidFill>
              <a:srgbClr val="00FE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TextBox 21"/>
          <p:cNvSpPr txBox="1"/>
          <p:nvPr/>
        </p:nvSpPr>
        <p:spPr>
          <a:xfrm>
            <a:off x="6696823" y="4293096"/>
            <a:ext cx="5032147" cy="369332"/>
          </a:xfrm>
          <a:prstGeom prst="rect">
            <a:avLst/>
          </a:prstGeom>
          <a:noFill/>
        </p:spPr>
        <p:txBody>
          <a:bodyPr wrap="none" rtlCol="0">
            <a:spAutoFit/>
          </a:bodyPr>
          <a:lstStyle/>
          <a:p>
            <a:r>
              <a:rPr lang="zh-CN" altLang="en-US" smtClean="0">
                <a:solidFill>
                  <a:schemeClr val="bg1"/>
                </a:solidFill>
              </a:rPr>
              <a:t>企业根据订单生产生鲜产品，将损耗降至最低。</a:t>
            </a:r>
            <a:endParaRPr lang="zh-CN" altLang="en-US">
              <a:solidFill>
                <a:schemeClr val="bg1"/>
              </a:solidFill>
            </a:endParaRPr>
          </a:p>
        </p:txBody>
      </p:sp>
      <p:sp>
        <p:nvSpPr>
          <p:cNvPr id="23" name="椭圆 22"/>
          <p:cNvSpPr/>
          <p:nvPr/>
        </p:nvSpPr>
        <p:spPr>
          <a:xfrm>
            <a:off x="6498245" y="4901640"/>
            <a:ext cx="170966" cy="144016"/>
          </a:xfrm>
          <a:prstGeom prst="ellipse">
            <a:avLst/>
          </a:prstGeom>
          <a:solidFill>
            <a:srgbClr val="00FE73"/>
          </a:solidFill>
          <a:ln>
            <a:solidFill>
              <a:srgbClr val="00FE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TextBox 23"/>
          <p:cNvSpPr txBox="1"/>
          <p:nvPr/>
        </p:nvSpPr>
        <p:spPr>
          <a:xfrm>
            <a:off x="6849223" y="4787860"/>
            <a:ext cx="3647152" cy="369332"/>
          </a:xfrm>
          <a:prstGeom prst="rect">
            <a:avLst/>
          </a:prstGeom>
          <a:noFill/>
        </p:spPr>
        <p:txBody>
          <a:bodyPr wrap="none" rtlCol="0">
            <a:spAutoFit/>
          </a:bodyPr>
          <a:lstStyle/>
          <a:p>
            <a:r>
              <a:rPr lang="zh-CN" altLang="en-US" smtClean="0">
                <a:solidFill>
                  <a:schemeClr val="bg1"/>
                </a:solidFill>
              </a:rPr>
              <a:t>手机、电脑同步使用，方便快捷。</a:t>
            </a:r>
            <a:endParaRPr lang="zh-CN" altLang="en-US">
              <a:solidFill>
                <a:schemeClr val="bg1"/>
              </a:solidFill>
            </a:endParaRPr>
          </a:p>
        </p:txBody>
      </p:sp>
      <p:sp>
        <p:nvSpPr>
          <p:cNvPr id="25" name="椭圆 24"/>
          <p:cNvSpPr/>
          <p:nvPr/>
        </p:nvSpPr>
        <p:spPr>
          <a:xfrm>
            <a:off x="6650645" y="5405696"/>
            <a:ext cx="170966" cy="144016"/>
          </a:xfrm>
          <a:prstGeom prst="ellipse">
            <a:avLst/>
          </a:prstGeom>
          <a:solidFill>
            <a:srgbClr val="00FE73"/>
          </a:solidFill>
          <a:ln>
            <a:solidFill>
              <a:srgbClr val="00FE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TextBox 25"/>
          <p:cNvSpPr txBox="1"/>
          <p:nvPr/>
        </p:nvSpPr>
        <p:spPr>
          <a:xfrm>
            <a:off x="7001623" y="5291916"/>
            <a:ext cx="4570482" cy="369332"/>
          </a:xfrm>
          <a:prstGeom prst="rect">
            <a:avLst/>
          </a:prstGeom>
          <a:noFill/>
        </p:spPr>
        <p:txBody>
          <a:bodyPr wrap="none" rtlCol="0">
            <a:spAutoFit/>
          </a:bodyPr>
          <a:lstStyle/>
          <a:p>
            <a:r>
              <a:rPr lang="zh-CN" altLang="en-US" smtClean="0">
                <a:solidFill>
                  <a:schemeClr val="bg1"/>
                </a:solidFill>
              </a:rPr>
              <a:t>企业零距离接触消费终端，收取客户反馈。</a:t>
            </a:r>
            <a:endParaRPr lang="zh-CN" altLang="en-US">
              <a:solidFill>
                <a:schemeClr val="bg1"/>
              </a:solidFill>
            </a:endParaRPr>
          </a:p>
        </p:txBody>
      </p:sp>
      <p:grpSp>
        <p:nvGrpSpPr>
          <p:cNvPr id="29" name="Group 22"/>
          <p:cNvGrpSpPr/>
          <p:nvPr/>
        </p:nvGrpSpPr>
        <p:grpSpPr>
          <a:xfrm>
            <a:off x="1057780" y="1000396"/>
            <a:ext cx="10711085" cy="45719"/>
            <a:chOff x="7397791" y="3750948"/>
            <a:chExt cx="1260000" cy="59682"/>
          </a:xfrm>
        </p:grpSpPr>
        <p:sp>
          <p:nvSpPr>
            <p:cNvPr id="30" name="Rectangle 23"/>
            <p:cNvSpPr/>
            <p:nvPr/>
          </p:nvSpPr>
          <p:spPr>
            <a:xfrm>
              <a:off x="7397791" y="3750948"/>
              <a:ext cx="540000" cy="580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1" name="Rectangle 24"/>
            <p:cNvSpPr/>
            <p:nvPr/>
          </p:nvSpPr>
          <p:spPr>
            <a:xfrm>
              <a:off x="8117791" y="3750948"/>
              <a:ext cx="540000" cy="5805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Rectangle 25"/>
            <p:cNvSpPr/>
            <p:nvPr/>
          </p:nvSpPr>
          <p:spPr>
            <a:xfrm>
              <a:off x="7937791" y="3752572"/>
              <a:ext cx="180000" cy="5805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Tree>
    <p:extLst>
      <p:ext uri="{BB962C8B-B14F-4D97-AF65-F5344CB8AC3E}">
        <p14:creationId xmlns:p14="http://schemas.microsoft.com/office/powerpoint/2010/main" val="1793644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29"/>
                                        </p:tgtEl>
                                        <p:attrNameLst>
                                          <p:attrName>style.visibility</p:attrName>
                                        </p:attrNameLst>
                                      </p:cBhvr>
                                      <p:to>
                                        <p:strVal val="visible"/>
                                      </p:to>
                                    </p:set>
                                    <p:anim calcmode="lin" valueType="num">
                                      <p:cBhvr additive="base">
                                        <p:cTn id="12" dur="500" fill="hold"/>
                                        <p:tgtEl>
                                          <p:spTgt spid="29"/>
                                        </p:tgtEl>
                                        <p:attrNameLst>
                                          <p:attrName>ppt_x</p:attrName>
                                        </p:attrNameLst>
                                      </p:cBhvr>
                                      <p:tavLst>
                                        <p:tav tm="0">
                                          <p:val>
                                            <p:strVal val="1+#ppt_w/2"/>
                                          </p:val>
                                        </p:tav>
                                        <p:tav tm="100000">
                                          <p:val>
                                            <p:strVal val="#ppt_x"/>
                                          </p:val>
                                        </p:tav>
                                      </p:tavLst>
                                    </p:anim>
                                    <p:anim calcmode="lin" valueType="num">
                                      <p:cBhvr additive="base">
                                        <p:cTn id="13"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3" name="TextBox 2"/>
          <p:cNvSpPr txBox="1"/>
          <p:nvPr/>
        </p:nvSpPr>
        <p:spPr>
          <a:xfrm>
            <a:off x="10045203" y="6325762"/>
            <a:ext cx="2031325" cy="369332"/>
          </a:xfrm>
          <a:prstGeom prst="rect">
            <a:avLst/>
          </a:prstGeom>
          <a:noFill/>
        </p:spPr>
        <p:txBody>
          <a:bodyPr wrap="none" rtlCol="0">
            <a:spAutoFit/>
          </a:bodyPr>
          <a:lstStyle/>
          <a:p>
            <a:r>
              <a:rPr lang="zh-CN" altLang="en-US">
                <a:solidFill>
                  <a:srgbClr val="FFFF00"/>
                </a:solidFill>
                <a:latin typeface="微软雅黑" panose="020B0503020204020204" pitchFamily="34" charset="-122"/>
                <a:ea typeface="微软雅黑" panose="020B0503020204020204" pitchFamily="34" charset="-122"/>
              </a:rPr>
              <a:t>养</a:t>
            </a:r>
            <a:r>
              <a:rPr lang="zh-CN" altLang="en-US">
                <a:solidFill>
                  <a:srgbClr val="00FE73"/>
                </a:solidFill>
                <a:latin typeface="微软雅黑" panose="020B0503020204020204" pitchFamily="34" charset="-122"/>
                <a:ea typeface="微软雅黑" panose="020B0503020204020204" pitchFamily="34" charset="-122"/>
              </a:rPr>
              <a:t>好</a:t>
            </a:r>
            <a:r>
              <a:rPr lang="zh-CN" altLang="en-US" smtClean="0">
                <a:solidFill>
                  <a:srgbClr val="00FE73"/>
                </a:solidFill>
                <a:latin typeface="微软雅黑" panose="020B0503020204020204" pitchFamily="34" charset="-122"/>
                <a:ea typeface="微软雅黑" panose="020B0503020204020204" pitchFamily="34" charset="-122"/>
              </a:rPr>
              <a:t>猪！</a:t>
            </a:r>
            <a:r>
              <a:rPr lang="zh-CN" altLang="en-US" smtClean="0">
                <a:solidFill>
                  <a:srgbClr val="FF0000"/>
                </a:solidFill>
                <a:latin typeface="微软雅黑" panose="020B0503020204020204" pitchFamily="34" charset="-122"/>
                <a:ea typeface="微软雅黑" panose="020B0503020204020204" pitchFamily="34" charset="-122"/>
              </a:rPr>
              <a:t>卖</a:t>
            </a:r>
            <a:r>
              <a:rPr lang="zh-CN" altLang="en-US" smtClean="0">
                <a:solidFill>
                  <a:srgbClr val="00FE73"/>
                </a:solidFill>
                <a:latin typeface="微软雅黑" panose="020B0503020204020204" pitchFamily="34" charset="-122"/>
                <a:ea typeface="微软雅黑" panose="020B0503020204020204" pitchFamily="34" charset="-122"/>
              </a:rPr>
              <a:t>好猪！</a:t>
            </a:r>
            <a:endParaRPr lang="zh-CN" altLang="en-US">
              <a:solidFill>
                <a:srgbClr val="00FE73"/>
              </a:solidFill>
              <a:latin typeface="微软雅黑" panose="020B0503020204020204" pitchFamily="34" charset="-122"/>
              <a:ea typeface="微软雅黑" panose="020B0503020204020204" pitchFamily="34" charset="-122"/>
            </a:endParaRPr>
          </a:p>
        </p:txBody>
      </p:sp>
      <p:sp>
        <p:nvSpPr>
          <p:cNvPr id="6" name="Rectangle 24"/>
          <p:cNvSpPr/>
          <p:nvPr/>
        </p:nvSpPr>
        <p:spPr>
          <a:xfrm>
            <a:off x="6921849" y="2293896"/>
            <a:ext cx="1995122" cy="72455"/>
          </a:xfrm>
          <a:prstGeom prst="rect">
            <a:avLst/>
          </a:prstGeom>
          <a:solidFill>
            <a:srgbClr val="00FE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25"/>
          <p:cNvSpPr/>
          <p:nvPr/>
        </p:nvSpPr>
        <p:spPr>
          <a:xfrm>
            <a:off x="5652715" y="2295140"/>
            <a:ext cx="1522635" cy="7048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6623" y="287765"/>
            <a:ext cx="663549" cy="663549"/>
          </a:xfrm>
          <a:prstGeom prst="rect">
            <a:avLst/>
          </a:prstGeom>
        </p:spPr>
      </p:pic>
      <p:sp>
        <p:nvSpPr>
          <p:cNvPr id="10" name="矩形 9"/>
          <p:cNvSpPr/>
          <p:nvPr/>
        </p:nvSpPr>
        <p:spPr>
          <a:xfrm>
            <a:off x="4129001" y="413065"/>
            <a:ext cx="1826141" cy="584775"/>
          </a:xfrm>
          <a:prstGeom prst="rect">
            <a:avLst/>
          </a:prstGeom>
        </p:spPr>
        <p:txBody>
          <a:bodyPr wrap="none">
            <a:spAutoFit/>
          </a:bodyPr>
          <a:lstStyle/>
          <a:p>
            <a:r>
              <a:rPr lang="zh-CN" altLang="en-US" sz="3200" b="1">
                <a:solidFill>
                  <a:srgbClr val="0070C0"/>
                </a:solidFill>
                <a:latin typeface="微软雅黑" pitchFamily="34" charset="-122"/>
                <a:ea typeface="微软雅黑" pitchFamily="34" charset="-122"/>
              </a:rPr>
              <a:t>猪场</a:t>
            </a:r>
            <a:r>
              <a:rPr lang="zh-CN" altLang="en-US" sz="3200" b="1">
                <a:solidFill>
                  <a:schemeClr val="bg1">
                    <a:lumMod val="75000"/>
                  </a:schemeClr>
                </a:solidFill>
                <a:latin typeface="微软雅黑" pitchFamily="34" charset="-122"/>
                <a:ea typeface="微软雅黑" pitchFamily="34" charset="-122"/>
              </a:rPr>
              <a:t>管家</a:t>
            </a:r>
            <a:endParaRPr lang="zh-CN" altLang="en-US" sz="3200">
              <a:solidFill>
                <a:schemeClr val="bg1">
                  <a:lumMod val="75000"/>
                </a:schemeClr>
              </a:solidFill>
            </a:endParaRPr>
          </a:p>
        </p:txBody>
      </p:sp>
      <p:sp>
        <p:nvSpPr>
          <p:cNvPr id="11" name="TextBox 10"/>
          <p:cNvSpPr txBox="1"/>
          <p:nvPr/>
        </p:nvSpPr>
        <p:spPr>
          <a:xfrm>
            <a:off x="5830112" y="411119"/>
            <a:ext cx="1962076" cy="584775"/>
          </a:xfrm>
          <a:prstGeom prst="rect">
            <a:avLst/>
          </a:prstGeom>
          <a:noFill/>
        </p:spPr>
        <p:txBody>
          <a:bodyPr wrap="none" rtlCol="0">
            <a:spAutoFit/>
          </a:bodyPr>
          <a:lstStyle/>
          <a:p>
            <a:pPr algn="dist"/>
            <a:r>
              <a:rPr lang="en-US" altLang="zh-CN" sz="3200" spc="-150">
                <a:solidFill>
                  <a:srgbClr val="0070C0"/>
                </a:solidFill>
              </a:rPr>
              <a:t>P</a:t>
            </a:r>
            <a:r>
              <a:rPr lang="en-US" altLang="zh-CN" sz="2400" spc="-150">
                <a:solidFill>
                  <a:schemeClr val="bg1">
                    <a:lumMod val="65000"/>
                  </a:schemeClr>
                </a:solidFill>
              </a:rPr>
              <a:t>ighousekeeper</a:t>
            </a:r>
            <a:endParaRPr lang="zh-CN" altLang="en-US" sz="2400" spc="-150">
              <a:solidFill>
                <a:schemeClr val="bg1">
                  <a:lumMod val="65000"/>
                </a:schemeClr>
              </a:solidFill>
            </a:endParaRPr>
          </a:p>
        </p:txBody>
      </p:sp>
      <p:pic>
        <p:nvPicPr>
          <p:cNvPr id="13" name="图片 12"/>
          <p:cNvPicPr>
            <a:picLocks noChangeAspect="1"/>
          </p:cNvPicPr>
          <p:nvPr/>
        </p:nvPicPr>
        <p:blipFill rotWithShape="1">
          <a:blip r:embed="rId4">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a:stretch/>
        </p:blipFill>
        <p:spPr>
          <a:xfrm>
            <a:off x="2616249" y="2852936"/>
            <a:ext cx="1158340" cy="115834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4" name="矩形 13"/>
          <p:cNvSpPr/>
          <p:nvPr/>
        </p:nvSpPr>
        <p:spPr>
          <a:xfrm>
            <a:off x="1383727" y="2366351"/>
            <a:ext cx="800219" cy="2308324"/>
          </a:xfrm>
          <a:prstGeom prst="rect">
            <a:avLst/>
          </a:prstGeom>
          <a:ln>
            <a:solidFill>
              <a:srgbClr val="FFFF00"/>
            </a:solidFill>
          </a:ln>
        </p:spPr>
        <p:txBody>
          <a:bodyPr wrap="none">
            <a:spAutoFit/>
          </a:bodyPr>
          <a:lstStyle/>
          <a:p>
            <a:r>
              <a:rPr lang="zh-CN" altLang="en-US"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rPr>
              <a:t>猪</a:t>
            </a:r>
            <a:endParaRPr lang="en-US" altLang="zh-CN"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endParaRPr>
          </a:p>
          <a:p>
            <a:r>
              <a:rPr lang="zh-CN" altLang="en-US"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rPr>
              <a:t>肉</a:t>
            </a:r>
            <a:endParaRPr lang="en-US" altLang="zh-CN"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endParaRPr>
          </a:p>
          <a:p>
            <a:r>
              <a:rPr lang="zh-CN" altLang="en-US"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rPr>
              <a:t>香</a:t>
            </a:r>
            <a:endParaRPr lang="zh-CN" altLang="en-US" sz="4800">
              <a:latin typeface="微软雅黑" panose="020B0503020204020204" pitchFamily="34" charset="-122"/>
              <a:ea typeface="微软雅黑" panose="020B0503020204020204" pitchFamily="34" charset="-122"/>
              <a:cs typeface="Vijaya" panose="020B0604020202020204" pitchFamily="34" charset="0"/>
            </a:endParaRPr>
          </a:p>
        </p:txBody>
      </p:sp>
      <p:sp>
        <p:nvSpPr>
          <p:cNvPr id="2" name="TextBox 1"/>
          <p:cNvSpPr txBox="1"/>
          <p:nvPr/>
        </p:nvSpPr>
        <p:spPr>
          <a:xfrm>
            <a:off x="5490652" y="1816395"/>
            <a:ext cx="1627369" cy="523220"/>
          </a:xfrm>
          <a:prstGeom prst="rect">
            <a:avLst/>
          </a:prstGeom>
          <a:noFill/>
        </p:spPr>
        <p:txBody>
          <a:bodyPr wrap="none" rtlCol="0">
            <a:spAutoFit/>
          </a:bodyPr>
          <a:lstStyle/>
          <a:p>
            <a:r>
              <a:rPr lang="zh-CN" altLang="en-US" sz="2800" b="1" smtClean="0">
                <a:solidFill>
                  <a:srgbClr val="00B050"/>
                </a:solidFill>
              </a:rPr>
              <a:t>产品</a:t>
            </a:r>
            <a:r>
              <a:rPr lang="zh-CN" altLang="en-US" sz="2800" b="1">
                <a:solidFill>
                  <a:schemeClr val="bg1"/>
                </a:solidFill>
              </a:rPr>
              <a:t>特</a:t>
            </a:r>
            <a:r>
              <a:rPr lang="zh-CN" altLang="en-US" sz="2800" b="1" smtClean="0">
                <a:solidFill>
                  <a:schemeClr val="bg1"/>
                </a:solidFill>
              </a:rPr>
              <a:t>点</a:t>
            </a:r>
            <a:endParaRPr lang="zh-CN" altLang="en-US" sz="2800" b="1">
              <a:solidFill>
                <a:schemeClr val="bg1"/>
              </a:solidFill>
            </a:endParaRPr>
          </a:p>
        </p:txBody>
      </p:sp>
      <p:sp>
        <p:nvSpPr>
          <p:cNvPr id="15" name="Rectangle 11"/>
          <p:cNvSpPr/>
          <p:nvPr/>
        </p:nvSpPr>
        <p:spPr>
          <a:xfrm>
            <a:off x="6974067" y="1764105"/>
            <a:ext cx="1942904" cy="584775"/>
          </a:xfrm>
          <a:prstGeom prst="rect">
            <a:avLst/>
          </a:prstGeom>
        </p:spPr>
        <p:txBody>
          <a:bodyPr wrap="none">
            <a:spAutoFit/>
          </a:bodyPr>
          <a:lstStyle/>
          <a:p>
            <a:pPr algn="r"/>
            <a:r>
              <a:rPr lang="en-US" altLang="zh-CN" sz="3200">
                <a:solidFill>
                  <a:srgbClr val="00B050"/>
                </a:solidFill>
                <a:ea typeface="Roboto" panose="02000000000000000000" pitchFamily="2" charset="0"/>
                <a:cs typeface="Open Sans Light" panose="020B0306030504020204" pitchFamily="34" charset="0"/>
              </a:rPr>
              <a:t>C</a:t>
            </a:r>
            <a:r>
              <a:rPr lang="en-US" altLang="zh-CN" sz="2400">
                <a:solidFill>
                  <a:schemeClr val="bg1">
                    <a:lumMod val="65000"/>
                  </a:schemeClr>
                </a:solidFill>
                <a:ea typeface="Roboto" panose="02000000000000000000" pitchFamily="2" charset="0"/>
                <a:cs typeface="Open Sans Light" panose="020B0306030504020204" pitchFamily="34" charset="0"/>
              </a:rPr>
              <a:t>haracteristic</a:t>
            </a:r>
            <a:endParaRPr lang="id-ID" altLang="zh-CN" sz="2400" dirty="0">
              <a:solidFill>
                <a:schemeClr val="bg1">
                  <a:lumMod val="65000"/>
                </a:schemeClr>
              </a:solidFill>
              <a:ea typeface="Roboto" panose="02000000000000000000" pitchFamily="2" charset="0"/>
              <a:cs typeface="Open Sans Light" panose="020B0306030504020204" pitchFamily="34" charset="0"/>
            </a:endParaRPr>
          </a:p>
        </p:txBody>
      </p:sp>
      <p:grpSp>
        <p:nvGrpSpPr>
          <p:cNvPr id="29" name="Group 22"/>
          <p:cNvGrpSpPr/>
          <p:nvPr/>
        </p:nvGrpSpPr>
        <p:grpSpPr>
          <a:xfrm>
            <a:off x="1057780" y="1000396"/>
            <a:ext cx="10711085" cy="45719"/>
            <a:chOff x="7397791" y="3750948"/>
            <a:chExt cx="1260000" cy="59682"/>
          </a:xfrm>
        </p:grpSpPr>
        <p:sp>
          <p:nvSpPr>
            <p:cNvPr id="30" name="Rectangle 23"/>
            <p:cNvSpPr/>
            <p:nvPr/>
          </p:nvSpPr>
          <p:spPr>
            <a:xfrm>
              <a:off x="7397791" y="3750948"/>
              <a:ext cx="540000" cy="580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1" name="Rectangle 24"/>
            <p:cNvSpPr/>
            <p:nvPr/>
          </p:nvSpPr>
          <p:spPr>
            <a:xfrm>
              <a:off x="8117791" y="3750948"/>
              <a:ext cx="540000" cy="5805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Rectangle 25"/>
            <p:cNvSpPr/>
            <p:nvPr/>
          </p:nvSpPr>
          <p:spPr>
            <a:xfrm>
              <a:off x="7937791" y="3752572"/>
              <a:ext cx="180000" cy="5805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pic>
        <p:nvPicPr>
          <p:cNvPr id="4" name="图片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09112" y="2594744"/>
            <a:ext cx="1942306" cy="3452989"/>
          </a:xfrm>
          <a:prstGeom prst="rect">
            <a:avLst/>
          </a:prstGeom>
        </p:spPr>
      </p:pic>
      <p:sp>
        <p:nvSpPr>
          <p:cNvPr id="34" name="等腰三角形 33"/>
          <p:cNvSpPr/>
          <p:nvPr/>
        </p:nvSpPr>
        <p:spPr>
          <a:xfrm rot="5400000">
            <a:off x="8324523" y="3924038"/>
            <a:ext cx="476545" cy="576063"/>
          </a:xfrm>
          <a:prstGeom prst="triangle">
            <a:avLst/>
          </a:prstGeom>
          <a:solidFill>
            <a:srgbClr val="532476"/>
          </a:solidFill>
          <a:ln>
            <a:solidFill>
              <a:srgbClr val="532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9181108" y="2924944"/>
            <a:ext cx="2895420" cy="2520280"/>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1500" smtClean="0">
                <a:solidFill>
                  <a:srgbClr val="00B050"/>
                </a:solidFill>
                <a:latin typeface="微软雅黑" panose="020B0503020204020204" pitchFamily="34" charset="-122"/>
                <a:ea typeface="微软雅黑" panose="020B0503020204020204" pitchFamily="34" charset="-122"/>
              </a:rPr>
              <a:t>消费者下载</a:t>
            </a:r>
            <a:r>
              <a:rPr lang="en-US" altLang="zh-CN" sz="1500" smtClean="0">
                <a:solidFill>
                  <a:srgbClr val="00B050"/>
                </a:solidFill>
                <a:latin typeface="微软雅黑" panose="020B0503020204020204" pitchFamily="34" charset="-122"/>
                <a:ea typeface="微软雅黑" panose="020B0503020204020204" pitchFamily="34" charset="-122"/>
              </a:rPr>
              <a:t>APP</a:t>
            </a:r>
            <a:r>
              <a:rPr lang="zh-CN" altLang="en-US" sz="1500" smtClean="0">
                <a:solidFill>
                  <a:srgbClr val="00B050"/>
                </a:solidFill>
                <a:latin typeface="微软雅黑" panose="020B0503020204020204" pitchFamily="34" charset="-122"/>
                <a:ea typeface="微软雅黑" panose="020B0503020204020204" pitchFamily="34" charset="-122"/>
              </a:rPr>
              <a:t>，注册即成为猪肉香用户，猪肉香用户可查看没加企业的产品并下单购买企业发布的商品或订制猪只。</a:t>
            </a:r>
            <a:endParaRPr lang="zh-CN" altLang="en-US" sz="1500">
              <a:solidFill>
                <a:srgbClr val="00B05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88933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29"/>
                                        </p:tgtEl>
                                        <p:attrNameLst>
                                          <p:attrName>style.visibility</p:attrName>
                                        </p:attrNameLst>
                                      </p:cBhvr>
                                      <p:to>
                                        <p:strVal val="visible"/>
                                      </p:to>
                                    </p:set>
                                    <p:anim calcmode="lin" valueType="num">
                                      <p:cBhvr additive="base">
                                        <p:cTn id="12" dur="500" fill="hold"/>
                                        <p:tgtEl>
                                          <p:spTgt spid="29"/>
                                        </p:tgtEl>
                                        <p:attrNameLst>
                                          <p:attrName>ppt_x</p:attrName>
                                        </p:attrNameLst>
                                      </p:cBhvr>
                                      <p:tavLst>
                                        <p:tav tm="0">
                                          <p:val>
                                            <p:strVal val="1+#ppt_w/2"/>
                                          </p:val>
                                        </p:tav>
                                        <p:tav tm="100000">
                                          <p:val>
                                            <p:strVal val="#ppt_x"/>
                                          </p:val>
                                        </p:tav>
                                      </p:tavLst>
                                    </p:anim>
                                    <p:anim calcmode="lin" valueType="num">
                                      <p:cBhvr additive="base">
                                        <p:cTn id="13"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3" name="TextBox 2"/>
          <p:cNvSpPr txBox="1"/>
          <p:nvPr/>
        </p:nvSpPr>
        <p:spPr>
          <a:xfrm>
            <a:off x="10045203" y="6325762"/>
            <a:ext cx="2031325" cy="369332"/>
          </a:xfrm>
          <a:prstGeom prst="rect">
            <a:avLst/>
          </a:prstGeom>
          <a:noFill/>
        </p:spPr>
        <p:txBody>
          <a:bodyPr wrap="none" rtlCol="0">
            <a:spAutoFit/>
          </a:bodyPr>
          <a:lstStyle/>
          <a:p>
            <a:r>
              <a:rPr lang="zh-CN" altLang="en-US">
                <a:solidFill>
                  <a:srgbClr val="FFFF00"/>
                </a:solidFill>
                <a:latin typeface="微软雅黑" panose="020B0503020204020204" pitchFamily="34" charset="-122"/>
                <a:ea typeface="微软雅黑" panose="020B0503020204020204" pitchFamily="34" charset="-122"/>
              </a:rPr>
              <a:t>养</a:t>
            </a:r>
            <a:r>
              <a:rPr lang="zh-CN" altLang="en-US">
                <a:solidFill>
                  <a:srgbClr val="00FE73"/>
                </a:solidFill>
                <a:latin typeface="微软雅黑" panose="020B0503020204020204" pitchFamily="34" charset="-122"/>
                <a:ea typeface="微软雅黑" panose="020B0503020204020204" pitchFamily="34" charset="-122"/>
              </a:rPr>
              <a:t>好</a:t>
            </a:r>
            <a:r>
              <a:rPr lang="zh-CN" altLang="en-US" smtClean="0">
                <a:solidFill>
                  <a:srgbClr val="00FE73"/>
                </a:solidFill>
                <a:latin typeface="微软雅黑" panose="020B0503020204020204" pitchFamily="34" charset="-122"/>
                <a:ea typeface="微软雅黑" panose="020B0503020204020204" pitchFamily="34" charset="-122"/>
              </a:rPr>
              <a:t>猪！</a:t>
            </a:r>
            <a:r>
              <a:rPr lang="zh-CN" altLang="en-US" smtClean="0">
                <a:solidFill>
                  <a:srgbClr val="FF0000"/>
                </a:solidFill>
                <a:latin typeface="微软雅黑" panose="020B0503020204020204" pitchFamily="34" charset="-122"/>
                <a:ea typeface="微软雅黑" panose="020B0503020204020204" pitchFamily="34" charset="-122"/>
              </a:rPr>
              <a:t>卖</a:t>
            </a:r>
            <a:r>
              <a:rPr lang="zh-CN" altLang="en-US" smtClean="0">
                <a:solidFill>
                  <a:srgbClr val="00FE73"/>
                </a:solidFill>
                <a:latin typeface="微软雅黑" panose="020B0503020204020204" pitchFamily="34" charset="-122"/>
                <a:ea typeface="微软雅黑" panose="020B0503020204020204" pitchFamily="34" charset="-122"/>
              </a:rPr>
              <a:t>好猪！</a:t>
            </a:r>
            <a:endParaRPr lang="zh-CN" altLang="en-US">
              <a:solidFill>
                <a:srgbClr val="00FE73"/>
              </a:solidFill>
              <a:latin typeface="微软雅黑" panose="020B0503020204020204" pitchFamily="34" charset="-122"/>
              <a:ea typeface="微软雅黑" panose="020B0503020204020204" pitchFamily="34" charset="-122"/>
            </a:endParaRPr>
          </a:p>
        </p:txBody>
      </p:sp>
      <p:sp>
        <p:nvSpPr>
          <p:cNvPr id="6" name="Rectangle 24"/>
          <p:cNvSpPr/>
          <p:nvPr/>
        </p:nvSpPr>
        <p:spPr>
          <a:xfrm>
            <a:off x="6921849" y="2293896"/>
            <a:ext cx="1995122" cy="72455"/>
          </a:xfrm>
          <a:prstGeom prst="rect">
            <a:avLst/>
          </a:prstGeom>
          <a:solidFill>
            <a:srgbClr val="00FE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25"/>
          <p:cNvSpPr/>
          <p:nvPr/>
        </p:nvSpPr>
        <p:spPr>
          <a:xfrm>
            <a:off x="5652715" y="2295140"/>
            <a:ext cx="1522635" cy="7048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6623" y="287765"/>
            <a:ext cx="663549" cy="663549"/>
          </a:xfrm>
          <a:prstGeom prst="rect">
            <a:avLst/>
          </a:prstGeom>
        </p:spPr>
      </p:pic>
      <p:sp>
        <p:nvSpPr>
          <p:cNvPr id="10" name="矩形 9"/>
          <p:cNvSpPr/>
          <p:nvPr/>
        </p:nvSpPr>
        <p:spPr>
          <a:xfrm>
            <a:off x="4129001" y="413065"/>
            <a:ext cx="1826141" cy="584775"/>
          </a:xfrm>
          <a:prstGeom prst="rect">
            <a:avLst/>
          </a:prstGeom>
        </p:spPr>
        <p:txBody>
          <a:bodyPr wrap="none">
            <a:spAutoFit/>
          </a:bodyPr>
          <a:lstStyle/>
          <a:p>
            <a:r>
              <a:rPr lang="zh-CN" altLang="en-US" sz="3200" b="1">
                <a:solidFill>
                  <a:srgbClr val="0070C0"/>
                </a:solidFill>
                <a:latin typeface="微软雅黑" pitchFamily="34" charset="-122"/>
                <a:ea typeface="微软雅黑" pitchFamily="34" charset="-122"/>
              </a:rPr>
              <a:t>猪场</a:t>
            </a:r>
            <a:r>
              <a:rPr lang="zh-CN" altLang="en-US" sz="3200" b="1">
                <a:solidFill>
                  <a:schemeClr val="bg1">
                    <a:lumMod val="75000"/>
                  </a:schemeClr>
                </a:solidFill>
                <a:latin typeface="微软雅黑" pitchFamily="34" charset="-122"/>
                <a:ea typeface="微软雅黑" pitchFamily="34" charset="-122"/>
              </a:rPr>
              <a:t>管家</a:t>
            </a:r>
            <a:endParaRPr lang="zh-CN" altLang="en-US" sz="3200">
              <a:solidFill>
                <a:schemeClr val="bg1">
                  <a:lumMod val="75000"/>
                </a:schemeClr>
              </a:solidFill>
            </a:endParaRPr>
          </a:p>
        </p:txBody>
      </p:sp>
      <p:sp>
        <p:nvSpPr>
          <p:cNvPr id="11" name="TextBox 10"/>
          <p:cNvSpPr txBox="1"/>
          <p:nvPr/>
        </p:nvSpPr>
        <p:spPr>
          <a:xfrm>
            <a:off x="5830112" y="411119"/>
            <a:ext cx="1962076" cy="584775"/>
          </a:xfrm>
          <a:prstGeom prst="rect">
            <a:avLst/>
          </a:prstGeom>
          <a:noFill/>
        </p:spPr>
        <p:txBody>
          <a:bodyPr wrap="none" rtlCol="0">
            <a:spAutoFit/>
          </a:bodyPr>
          <a:lstStyle/>
          <a:p>
            <a:pPr algn="dist"/>
            <a:r>
              <a:rPr lang="en-US" altLang="zh-CN" sz="3200" spc="-150">
                <a:solidFill>
                  <a:srgbClr val="0070C0"/>
                </a:solidFill>
              </a:rPr>
              <a:t>P</a:t>
            </a:r>
            <a:r>
              <a:rPr lang="en-US" altLang="zh-CN" sz="2400" spc="-150">
                <a:solidFill>
                  <a:schemeClr val="bg1">
                    <a:lumMod val="65000"/>
                  </a:schemeClr>
                </a:solidFill>
              </a:rPr>
              <a:t>ighousekeeper</a:t>
            </a:r>
            <a:endParaRPr lang="zh-CN" altLang="en-US" sz="2400" spc="-150">
              <a:solidFill>
                <a:schemeClr val="bg1">
                  <a:lumMod val="65000"/>
                </a:schemeClr>
              </a:solidFill>
            </a:endParaRPr>
          </a:p>
        </p:txBody>
      </p:sp>
      <p:pic>
        <p:nvPicPr>
          <p:cNvPr id="13" name="图片 12"/>
          <p:cNvPicPr>
            <a:picLocks noChangeAspect="1"/>
          </p:cNvPicPr>
          <p:nvPr/>
        </p:nvPicPr>
        <p:blipFill rotWithShape="1">
          <a:blip r:embed="rId4">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a:stretch/>
        </p:blipFill>
        <p:spPr>
          <a:xfrm>
            <a:off x="2616249" y="2852936"/>
            <a:ext cx="1158340" cy="115834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4" name="矩形 13"/>
          <p:cNvSpPr/>
          <p:nvPr/>
        </p:nvSpPr>
        <p:spPr>
          <a:xfrm>
            <a:off x="1383727" y="2366351"/>
            <a:ext cx="800219" cy="2308324"/>
          </a:xfrm>
          <a:prstGeom prst="rect">
            <a:avLst/>
          </a:prstGeom>
          <a:ln>
            <a:solidFill>
              <a:srgbClr val="FFFF00"/>
            </a:solidFill>
          </a:ln>
        </p:spPr>
        <p:txBody>
          <a:bodyPr wrap="none">
            <a:spAutoFit/>
          </a:bodyPr>
          <a:lstStyle/>
          <a:p>
            <a:r>
              <a:rPr lang="zh-CN" altLang="en-US"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rPr>
              <a:t>猪</a:t>
            </a:r>
            <a:endParaRPr lang="en-US" altLang="zh-CN"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endParaRPr>
          </a:p>
          <a:p>
            <a:r>
              <a:rPr lang="zh-CN" altLang="en-US"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rPr>
              <a:t>肉</a:t>
            </a:r>
            <a:endParaRPr lang="en-US" altLang="zh-CN"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endParaRPr>
          </a:p>
          <a:p>
            <a:r>
              <a:rPr lang="zh-CN" altLang="en-US"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rPr>
              <a:t>香</a:t>
            </a:r>
            <a:endParaRPr lang="zh-CN" altLang="en-US" sz="4800">
              <a:latin typeface="微软雅黑" panose="020B0503020204020204" pitchFamily="34" charset="-122"/>
              <a:ea typeface="微软雅黑" panose="020B0503020204020204" pitchFamily="34" charset="-122"/>
              <a:cs typeface="Vijaya" panose="020B0604020202020204" pitchFamily="34" charset="0"/>
            </a:endParaRPr>
          </a:p>
        </p:txBody>
      </p:sp>
      <p:sp>
        <p:nvSpPr>
          <p:cNvPr id="2" name="TextBox 1"/>
          <p:cNvSpPr txBox="1"/>
          <p:nvPr/>
        </p:nvSpPr>
        <p:spPr>
          <a:xfrm>
            <a:off x="5490652" y="1816395"/>
            <a:ext cx="1627369" cy="523220"/>
          </a:xfrm>
          <a:prstGeom prst="rect">
            <a:avLst/>
          </a:prstGeom>
          <a:noFill/>
        </p:spPr>
        <p:txBody>
          <a:bodyPr wrap="none" rtlCol="0">
            <a:spAutoFit/>
          </a:bodyPr>
          <a:lstStyle/>
          <a:p>
            <a:r>
              <a:rPr lang="zh-CN" altLang="en-US" sz="2800" b="1" smtClean="0">
                <a:solidFill>
                  <a:srgbClr val="00B050"/>
                </a:solidFill>
              </a:rPr>
              <a:t>产品</a:t>
            </a:r>
            <a:r>
              <a:rPr lang="zh-CN" altLang="en-US" sz="2800" b="1">
                <a:solidFill>
                  <a:schemeClr val="bg1"/>
                </a:solidFill>
              </a:rPr>
              <a:t>特</a:t>
            </a:r>
            <a:r>
              <a:rPr lang="zh-CN" altLang="en-US" sz="2800" b="1" smtClean="0">
                <a:solidFill>
                  <a:schemeClr val="bg1"/>
                </a:solidFill>
              </a:rPr>
              <a:t>点</a:t>
            </a:r>
            <a:endParaRPr lang="zh-CN" altLang="en-US" sz="2800" b="1">
              <a:solidFill>
                <a:schemeClr val="bg1"/>
              </a:solidFill>
            </a:endParaRPr>
          </a:p>
        </p:txBody>
      </p:sp>
      <p:sp>
        <p:nvSpPr>
          <p:cNvPr id="15" name="Rectangle 11"/>
          <p:cNvSpPr/>
          <p:nvPr/>
        </p:nvSpPr>
        <p:spPr>
          <a:xfrm>
            <a:off x="6974067" y="1764105"/>
            <a:ext cx="1942904" cy="584775"/>
          </a:xfrm>
          <a:prstGeom prst="rect">
            <a:avLst/>
          </a:prstGeom>
        </p:spPr>
        <p:txBody>
          <a:bodyPr wrap="none">
            <a:spAutoFit/>
          </a:bodyPr>
          <a:lstStyle/>
          <a:p>
            <a:pPr algn="r"/>
            <a:r>
              <a:rPr lang="en-US" altLang="zh-CN" sz="3200">
                <a:solidFill>
                  <a:srgbClr val="00B050"/>
                </a:solidFill>
                <a:ea typeface="Roboto" panose="02000000000000000000" pitchFamily="2" charset="0"/>
                <a:cs typeface="Open Sans Light" panose="020B0306030504020204" pitchFamily="34" charset="0"/>
              </a:rPr>
              <a:t>C</a:t>
            </a:r>
            <a:r>
              <a:rPr lang="en-US" altLang="zh-CN" sz="2400">
                <a:solidFill>
                  <a:schemeClr val="bg1">
                    <a:lumMod val="65000"/>
                  </a:schemeClr>
                </a:solidFill>
                <a:ea typeface="Roboto" panose="02000000000000000000" pitchFamily="2" charset="0"/>
                <a:cs typeface="Open Sans Light" panose="020B0306030504020204" pitchFamily="34" charset="0"/>
              </a:rPr>
              <a:t>haracteristic</a:t>
            </a:r>
            <a:endParaRPr lang="id-ID" altLang="zh-CN" sz="2400" dirty="0">
              <a:solidFill>
                <a:schemeClr val="bg1">
                  <a:lumMod val="65000"/>
                </a:schemeClr>
              </a:solidFill>
              <a:ea typeface="Roboto" panose="02000000000000000000" pitchFamily="2" charset="0"/>
              <a:cs typeface="Open Sans Light" panose="020B0306030504020204" pitchFamily="34" charset="0"/>
            </a:endParaRPr>
          </a:p>
        </p:txBody>
      </p:sp>
      <p:grpSp>
        <p:nvGrpSpPr>
          <p:cNvPr id="29" name="Group 22"/>
          <p:cNvGrpSpPr/>
          <p:nvPr/>
        </p:nvGrpSpPr>
        <p:grpSpPr>
          <a:xfrm>
            <a:off x="1057780" y="1000396"/>
            <a:ext cx="10711085" cy="45719"/>
            <a:chOff x="7397791" y="3750948"/>
            <a:chExt cx="1260000" cy="59682"/>
          </a:xfrm>
        </p:grpSpPr>
        <p:sp>
          <p:nvSpPr>
            <p:cNvPr id="30" name="Rectangle 23"/>
            <p:cNvSpPr/>
            <p:nvPr/>
          </p:nvSpPr>
          <p:spPr>
            <a:xfrm>
              <a:off x="7397791" y="3750948"/>
              <a:ext cx="540000" cy="580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1" name="Rectangle 24"/>
            <p:cNvSpPr/>
            <p:nvPr/>
          </p:nvSpPr>
          <p:spPr>
            <a:xfrm>
              <a:off x="8117791" y="3750948"/>
              <a:ext cx="540000" cy="5805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Rectangle 25"/>
            <p:cNvSpPr/>
            <p:nvPr/>
          </p:nvSpPr>
          <p:spPr>
            <a:xfrm>
              <a:off x="7937791" y="3752572"/>
              <a:ext cx="180000" cy="5805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pic>
        <p:nvPicPr>
          <p:cNvPr id="5" name="图片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36691" y="2842226"/>
            <a:ext cx="1789864" cy="3181981"/>
          </a:xfrm>
          <a:prstGeom prst="rect">
            <a:avLst/>
          </a:prstGeom>
        </p:spPr>
      </p:pic>
      <p:pic>
        <p:nvPicPr>
          <p:cNvPr id="7" name="图片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68939" y="2842224"/>
            <a:ext cx="1789865" cy="3181981"/>
          </a:xfrm>
          <a:prstGeom prst="rect">
            <a:avLst/>
          </a:prstGeom>
        </p:spPr>
      </p:pic>
      <p:sp>
        <p:nvSpPr>
          <p:cNvPr id="12" name="圆角矩形 11"/>
          <p:cNvSpPr/>
          <p:nvPr/>
        </p:nvSpPr>
        <p:spPr>
          <a:xfrm>
            <a:off x="10549259" y="3702367"/>
            <a:ext cx="1368152" cy="1382818"/>
          </a:xfrm>
          <a:prstGeom prst="roundRect">
            <a:avLst/>
          </a:prstGeom>
          <a:solidFill>
            <a:srgbClr val="00B05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zh-CN" altLang="en-US" sz="1600" smtClean="0"/>
              <a:t>按需要预定，订单式生产，按约定时间配送</a:t>
            </a:r>
            <a:endParaRPr lang="zh-CN" altLang="en-US" sz="1600"/>
          </a:p>
        </p:txBody>
      </p:sp>
      <p:sp>
        <p:nvSpPr>
          <p:cNvPr id="18" name="虚尾箭头 17"/>
          <p:cNvSpPr/>
          <p:nvPr/>
        </p:nvSpPr>
        <p:spPr>
          <a:xfrm>
            <a:off x="9685163" y="4073176"/>
            <a:ext cx="793852" cy="507952"/>
          </a:xfrm>
          <a:prstGeom prst="striped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zh-CN" altLang="en-US"/>
          </a:p>
        </p:txBody>
      </p:sp>
    </p:spTree>
    <p:extLst>
      <p:ext uri="{BB962C8B-B14F-4D97-AF65-F5344CB8AC3E}">
        <p14:creationId xmlns:p14="http://schemas.microsoft.com/office/powerpoint/2010/main" val="686244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29"/>
                                        </p:tgtEl>
                                        <p:attrNameLst>
                                          <p:attrName>style.visibility</p:attrName>
                                        </p:attrNameLst>
                                      </p:cBhvr>
                                      <p:to>
                                        <p:strVal val="visible"/>
                                      </p:to>
                                    </p:set>
                                    <p:anim calcmode="lin" valueType="num">
                                      <p:cBhvr additive="base">
                                        <p:cTn id="12" dur="500" fill="hold"/>
                                        <p:tgtEl>
                                          <p:spTgt spid="29"/>
                                        </p:tgtEl>
                                        <p:attrNameLst>
                                          <p:attrName>ppt_x</p:attrName>
                                        </p:attrNameLst>
                                      </p:cBhvr>
                                      <p:tavLst>
                                        <p:tav tm="0">
                                          <p:val>
                                            <p:strVal val="1+#ppt_w/2"/>
                                          </p:val>
                                        </p:tav>
                                        <p:tav tm="100000">
                                          <p:val>
                                            <p:strVal val="#ppt_x"/>
                                          </p:val>
                                        </p:tav>
                                      </p:tavLst>
                                    </p:anim>
                                    <p:anim calcmode="lin" valueType="num">
                                      <p:cBhvr additive="base">
                                        <p:cTn id="13"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3" name="TextBox 2"/>
          <p:cNvSpPr txBox="1"/>
          <p:nvPr/>
        </p:nvSpPr>
        <p:spPr>
          <a:xfrm>
            <a:off x="10045203" y="6325762"/>
            <a:ext cx="2031325" cy="369332"/>
          </a:xfrm>
          <a:prstGeom prst="rect">
            <a:avLst/>
          </a:prstGeom>
          <a:noFill/>
        </p:spPr>
        <p:txBody>
          <a:bodyPr wrap="none" rtlCol="0">
            <a:spAutoFit/>
          </a:bodyPr>
          <a:lstStyle/>
          <a:p>
            <a:r>
              <a:rPr lang="zh-CN" altLang="en-US">
                <a:solidFill>
                  <a:srgbClr val="FFFF00"/>
                </a:solidFill>
                <a:latin typeface="微软雅黑" panose="020B0503020204020204" pitchFamily="34" charset="-122"/>
                <a:ea typeface="微软雅黑" panose="020B0503020204020204" pitchFamily="34" charset="-122"/>
              </a:rPr>
              <a:t>养</a:t>
            </a:r>
            <a:r>
              <a:rPr lang="zh-CN" altLang="en-US">
                <a:solidFill>
                  <a:srgbClr val="00FE73"/>
                </a:solidFill>
                <a:latin typeface="微软雅黑" panose="020B0503020204020204" pitchFamily="34" charset="-122"/>
                <a:ea typeface="微软雅黑" panose="020B0503020204020204" pitchFamily="34" charset="-122"/>
              </a:rPr>
              <a:t>好</a:t>
            </a:r>
            <a:r>
              <a:rPr lang="zh-CN" altLang="en-US" smtClean="0">
                <a:solidFill>
                  <a:srgbClr val="00FE73"/>
                </a:solidFill>
                <a:latin typeface="微软雅黑" panose="020B0503020204020204" pitchFamily="34" charset="-122"/>
                <a:ea typeface="微软雅黑" panose="020B0503020204020204" pitchFamily="34" charset="-122"/>
              </a:rPr>
              <a:t>猪！</a:t>
            </a:r>
            <a:r>
              <a:rPr lang="zh-CN" altLang="en-US" smtClean="0">
                <a:solidFill>
                  <a:srgbClr val="FF0000"/>
                </a:solidFill>
                <a:latin typeface="微软雅黑" panose="020B0503020204020204" pitchFamily="34" charset="-122"/>
                <a:ea typeface="微软雅黑" panose="020B0503020204020204" pitchFamily="34" charset="-122"/>
              </a:rPr>
              <a:t>卖</a:t>
            </a:r>
            <a:r>
              <a:rPr lang="zh-CN" altLang="en-US" smtClean="0">
                <a:solidFill>
                  <a:srgbClr val="00FE73"/>
                </a:solidFill>
                <a:latin typeface="微软雅黑" panose="020B0503020204020204" pitchFamily="34" charset="-122"/>
                <a:ea typeface="微软雅黑" panose="020B0503020204020204" pitchFamily="34" charset="-122"/>
              </a:rPr>
              <a:t>好猪！</a:t>
            </a:r>
            <a:endParaRPr lang="zh-CN" altLang="en-US">
              <a:solidFill>
                <a:srgbClr val="00FE73"/>
              </a:solidFill>
              <a:latin typeface="微软雅黑" panose="020B0503020204020204" pitchFamily="34" charset="-122"/>
              <a:ea typeface="微软雅黑" panose="020B0503020204020204" pitchFamily="34" charset="-122"/>
            </a:endParaRPr>
          </a:p>
        </p:txBody>
      </p:sp>
      <p:sp>
        <p:nvSpPr>
          <p:cNvPr id="6" name="Rectangle 24"/>
          <p:cNvSpPr/>
          <p:nvPr/>
        </p:nvSpPr>
        <p:spPr>
          <a:xfrm>
            <a:off x="6921849" y="2293896"/>
            <a:ext cx="1995122" cy="72455"/>
          </a:xfrm>
          <a:prstGeom prst="rect">
            <a:avLst/>
          </a:prstGeom>
          <a:solidFill>
            <a:srgbClr val="00FE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25"/>
          <p:cNvSpPr/>
          <p:nvPr/>
        </p:nvSpPr>
        <p:spPr>
          <a:xfrm>
            <a:off x="5652715" y="2295140"/>
            <a:ext cx="1522635" cy="7048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6623" y="287765"/>
            <a:ext cx="663549" cy="663549"/>
          </a:xfrm>
          <a:prstGeom prst="rect">
            <a:avLst/>
          </a:prstGeom>
        </p:spPr>
      </p:pic>
      <p:sp>
        <p:nvSpPr>
          <p:cNvPr id="10" name="矩形 9"/>
          <p:cNvSpPr/>
          <p:nvPr/>
        </p:nvSpPr>
        <p:spPr>
          <a:xfrm>
            <a:off x="4129001" y="413065"/>
            <a:ext cx="1826141" cy="584775"/>
          </a:xfrm>
          <a:prstGeom prst="rect">
            <a:avLst/>
          </a:prstGeom>
        </p:spPr>
        <p:txBody>
          <a:bodyPr wrap="none">
            <a:spAutoFit/>
          </a:bodyPr>
          <a:lstStyle/>
          <a:p>
            <a:r>
              <a:rPr lang="zh-CN" altLang="en-US" sz="3200" b="1">
                <a:solidFill>
                  <a:srgbClr val="0070C0"/>
                </a:solidFill>
                <a:latin typeface="微软雅黑" pitchFamily="34" charset="-122"/>
                <a:ea typeface="微软雅黑" pitchFamily="34" charset="-122"/>
              </a:rPr>
              <a:t>猪场</a:t>
            </a:r>
            <a:r>
              <a:rPr lang="zh-CN" altLang="en-US" sz="3200" b="1">
                <a:solidFill>
                  <a:schemeClr val="bg1">
                    <a:lumMod val="75000"/>
                  </a:schemeClr>
                </a:solidFill>
                <a:latin typeface="微软雅黑" pitchFamily="34" charset="-122"/>
                <a:ea typeface="微软雅黑" pitchFamily="34" charset="-122"/>
              </a:rPr>
              <a:t>管家</a:t>
            </a:r>
            <a:endParaRPr lang="zh-CN" altLang="en-US" sz="3200">
              <a:solidFill>
                <a:schemeClr val="bg1">
                  <a:lumMod val="75000"/>
                </a:schemeClr>
              </a:solidFill>
            </a:endParaRPr>
          </a:p>
        </p:txBody>
      </p:sp>
      <p:sp>
        <p:nvSpPr>
          <p:cNvPr id="11" name="TextBox 10"/>
          <p:cNvSpPr txBox="1"/>
          <p:nvPr/>
        </p:nvSpPr>
        <p:spPr>
          <a:xfrm>
            <a:off x="5830112" y="411119"/>
            <a:ext cx="1962076" cy="584775"/>
          </a:xfrm>
          <a:prstGeom prst="rect">
            <a:avLst/>
          </a:prstGeom>
          <a:noFill/>
        </p:spPr>
        <p:txBody>
          <a:bodyPr wrap="none" rtlCol="0">
            <a:spAutoFit/>
          </a:bodyPr>
          <a:lstStyle/>
          <a:p>
            <a:pPr algn="dist"/>
            <a:r>
              <a:rPr lang="en-US" altLang="zh-CN" sz="3200" spc="-150">
                <a:solidFill>
                  <a:srgbClr val="0070C0"/>
                </a:solidFill>
              </a:rPr>
              <a:t>P</a:t>
            </a:r>
            <a:r>
              <a:rPr lang="en-US" altLang="zh-CN" sz="2400" spc="-150">
                <a:solidFill>
                  <a:schemeClr val="bg1">
                    <a:lumMod val="65000"/>
                  </a:schemeClr>
                </a:solidFill>
              </a:rPr>
              <a:t>ighousekeeper</a:t>
            </a:r>
            <a:endParaRPr lang="zh-CN" altLang="en-US" sz="2400" spc="-150">
              <a:solidFill>
                <a:schemeClr val="bg1">
                  <a:lumMod val="65000"/>
                </a:schemeClr>
              </a:solidFill>
            </a:endParaRPr>
          </a:p>
        </p:txBody>
      </p:sp>
      <p:pic>
        <p:nvPicPr>
          <p:cNvPr id="13" name="图片 12"/>
          <p:cNvPicPr>
            <a:picLocks noChangeAspect="1"/>
          </p:cNvPicPr>
          <p:nvPr/>
        </p:nvPicPr>
        <p:blipFill rotWithShape="1">
          <a:blip r:embed="rId4">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a:stretch/>
        </p:blipFill>
        <p:spPr>
          <a:xfrm>
            <a:off x="2616249" y="2852936"/>
            <a:ext cx="1158340" cy="115834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4" name="矩形 13"/>
          <p:cNvSpPr/>
          <p:nvPr/>
        </p:nvSpPr>
        <p:spPr>
          <a:xfrm>
            <a:off x="1383727" y="2366351"/>
            <a:ext cx="800219" cy="2308324"/>
          </a:xfrm>
          <a:prstGeom prst="rect">
            <a:avLst/>
          </a:prstGeom>
          <a:ln>
            <a:solidFill>
              <a:srgbClr val="FFFF00"/>
            </a:solidFill>
          </a:ln>
        </p:spPr>
        <p:txBody>
          <a:bodyPr wrap="none">
            <a:spAutoFit/>
          </a:bodyPr>
          <a:lstStyle/>
          <a:p>
            <a:r>
              <a:rPr lang="zh-CN" altLang="en-US"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rPr>
              <a:t>猪</a:t>
            </a:r>
            <a:endParaRPr lang="en-US" altLang="zh-CN"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endParaRPr>
          </a:p>
          <a:p>
            <a:r>
              <a:rPr lang="zh-CN" altLang="en-US"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rPr>
              <a:t>肉</a:t>
            </a:r>
            <a:endParaRPr lang="en-US" altLang="zh-CN"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endParaRPr>
          </a:p>
          <a:p>
            <a:r>
              <a:rPr lang="zh-CN" altLang="en-US"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rPr>
              <a:t>香</a:t>
            </a:r>
            <a:endParaRPr lang="zh-CN" altLang="en-US" sz="4800">
              <a:latin typeface="微软雅黑" panose="020B0503020204020204" pitchFamily="34" charset="-122"/>
              <a:ea typeface="微软雅黑" panose="020B0503020204020204" pitchFamily="34" charset="-122"/>
              <a:cs typeface="Vijaya" panose="020B0604020202020204" pitchFamily="34" charset="0"/>
            </a:endParaRPr>
          </a:p>
        </p:txBody>
      </p:sp>
      <p:sp>
        <p:nvSpPr>
          <p:cNvPr id="2" name="TextBox 1"/>
          <p:cNvSpPr txBox="1"/>
          <p:nvPr/>
        </p:nvSpPr>
        <p:spPr>
          <a:xfrm>
            <a:off x="5490652" y="1816395"/>
            <a:ext cx="1627369" cy="523220"/>
          </a:xfrm>
          <a:prstGeom prst="rect">
            <a:avLst/>
          </a:prstGeom>
          <a:noFill/>
        </p:spPr>
        <p:txBody>
          <a:bodyPr wrap="none" rtlCol="0">
            <a:spAutoFit/>
          </a:bodyPr>
          <a:lstStyle/>
          <a:p>
            <a:r>
              <a:rPr lang="zh-CN" altLang="en-US" sz="2800" b="1" smtClean="0">
                <a:solidFill>
                  <a:srgbClr val="00B050"/>
                </a:solidFill>
              </a:rPr>
              <a:t>产品</a:t>
            </a:r>
            <a:r>
              <a:rPr lang="zh-CN" altLang="en-US" sz="2800" b="1">
                <a:solidFill>
                  <a:schemeClr val="bg1"/>
                </a:solidFill>
              </a:rPr>
              <a:t>特</a:t>
            </a:r>
            <a:r>
              <a:rPr lang="zh-CN" altLang="en-US" sz="2800" b="1" smtClean="0">
                <a:solidFill>
                  <a:schemeClr val="bg1"/>
                </a:solidFill>
              </a:rPr>
              <a:t>点</a:t>
            </a:r>
            <a:endParaRPr lang="zh-CN" altLang="en-US" sz="2800" b="1">
              <a:solidFill>
                <a:schemeClr val="bg1"/>
              </a:solidFill>
            </a:endParaRPr>
          </a:p>
        </p:txBody>
      </p:sp>
      <p:sp>
        <p:nvSpPr>
          <p:cNvPr id="15" name="Rectangle 11"/>
          <p:cNvSpPr/>
          <p:nvPr/>
        </p:nvSpPr>
        <p:spPr>
          <a:xfrm>
            <a:off x="6974067" y="1764105"/>
            <a:ext cx="1942904" cy="584775"/>
          </a:xfrm>
          <a:prstGeom prst="rect">
            <a:avLst/>
          </a:prstGeom>
        </p:spPr>
        <p:txBody>
          <a:bodyPr wrap="none">
            <a:spAutoFit/>
          </a:bodyPr>
          <a:lstStyle/>
          <a:p>
            <a:pPr algn="r"/>
            <a:r>
              <a:rPr lang="en-US" altLang="zh-CN" sz="3200">
                <a:solidFill>
                  <a:srgbClr val="00B050"/>
                </a:solidFill>
                <a:ea typeface="Roboto" panose="02000000000000000000" pitchFamily="2" charset="0"/>
                <a:cs typeface="Open Sans Light" panose="020B0306030504020204" pitchFamily="34" charset="0"/>
              </a:rPr>
              <a:t>C</a:t>
            </a:r>
            <a:r>
              <a:rPr lang="en-US" altLang="zh-CN" sz="2400">
                <a:solidFill>
                  <a:schemeClr val="bg1">
                    <a:lumMod val="65000"/>
                  </a:schemeClr>
                </a:solidFill>
                <a:ea typeface="Roboto" panose="02000000000000000000" pitchFamily="2" charset="0"/>
                <a:cs typeface="Open Sans Light" panose="020B0306030504020204" pitchFamily="34" charset="0"/>
              </a:rPr>
              <a:t>haracteristic</a:t>
            </a:r>
            <a:endParaRPr lang="id-ID" altLang="zh-CN" sz="2400" dirty="0">
              <a:solidFill>
                <a:schemeClr val="bg1">
                  <a:lumMod val="65000"/>
                </a:schemeClr>
              </a:solidFill>
              <a:ea typeface="Roboto" panose="02000000000000000000" pitchFamily="2" charset="0"/>
              <a:cs typeface="Open Sans Light" panose="020B0306030504020204" pitchFamily="34" charset="0"/>
            </a:endParaRPr>
          </a:p>
        </p:txBody>
      </p:sp>
      <p:grpSp>
        <p:nvGrpSpPr>
          <p:cNvPr id="29" name="Group 22"/>
          <p:cNvGrpSpPr/>
          <p:nvPr/>
        </p:nvGrpSpPr>
        <p:grpSpPr>
          <a:xfrm>
            <a:off x="1057780" y="1000396"/>
            <a:ext cx="10711085" cy="45719"/>
            <a:chOff x="7397791" y="3750948"/>
            <a:chExt cx="1260000" cy="59682"/>
          </a:xfrm>
        </p:grpSpPr>
        <p:sp>
          <p:nvSpPr>
            <p:cNvPr id="30" name="Rectangle 23"/>
            <p:cNvSpPr/>
            <p:nvPr/>
          </p:nvSpPr>
          <p:spPr>
            <a:xfrm>
              <a:off x="7397791" y="3750948"/>
              <a:ext cx="540000" cy="580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1" name="Rectangle 24"/>
            <p:cNvSpPr/>
            <p:nvPr/>
          </p:nvSpPr>
          <p:spPr>
            <a:xfrm>
              <a:off x="8117791" y="3750948"/>
              <a:ext cx="540000" cy="5805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Rectangle 25"/>
            <p:cNvSpPr/>
            <p:nvPr/>
          </p:nvSpPr>
          <p:spPr>
            <a:xfrm>
              <a:off x="7937791" y="3752572"/>
              <a:ext cx="180000" cy="5805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pic>
        <p:nvPicPr>
          <p:cNvPr id="16" name="图片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245003" y="2595141"/>
            <a:ext cx="2126109" cy="3779748"/>
          </a:xfrm>
          <a:prstGeom prst="rect">
            <a:avLst/>
          </a:prstGeom>
        </p:spPr>
      </p:pic>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69323" y="2580015"/>
            <a:ext cx="2143125"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 name="TextBox 24"/>
          <p:cNvSpPr txBox="1"/>
          <p:nvPr/>
        </p:nvSpPr>
        <p:spPr>
          <a:xfrm>
            <a:off x="10693275" y="5374957"/>
            <a:ext cx="1908300" cy="646331"/>
          </a:xfrm>
          <a:prstGeom prst="rect">
            <a:avLst/>
          </a:prstGeom>
          <a:noFill/>
        </p:spPr>
        <p:txBody>
          <a:bodyPr wrap="square" rtlCol="0">
            <a:spAutoFit/>
          </a:bodyPr>
          <a:lstStyle/>
          <a:p>
            <a:r>
              <a:rPr lang="zh-CN" altLang="en-US" smtClean="0">
                <a:solidFill>
                  <a:srgbClr val="00B050"/>
                </a:solidFill>
              </a:rPr>
              <a:t>独立账号管理资金，安全、精确</a:t>
            </a:r>
            <a:endParaRPr lang="zh-CN" altLang="en-US">
              <a:solidFill>
                <a:srgbClr val="00B050"/>
              </a:solidFill>
            </a:endParaRPr>
          </a:p>
        </p:txBody>
      </p:sp>
      <p:cxnSp>
        <p:nvCxnSpPr>
          <p:cNvPr id="27" name="肘形连接符 26"/>
          <p:cNvCxnSpPr/>
          <p:nvPr/>
        </p:nvCxnSpPr>
        <p:spPr>
          <a:xfrm>
            <a:off x="9435381" y="5373216"/>
            <a:ext cx="1219643" cy="288032"/>
          </a:xfrm>
          <a:prstGeom prst="bentConnector3">
            <a:avLst/>
          </a:prstGeom>
          <a:ln w="57150">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8713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29"/>
                                        </p:tgtEl>
                                        <p:attrNameLst>
                                          <p:attrName>style.visibility</p:attrName>
                                        </p:attrNameLst>
                                      </p:cBhvr>
                                      <p:to>
                                        <p:strVal val="visible"/>
                                      </p:to>
                                    </p:set>
                                    <p:anim calcmode="lin" valueType="num">
                                      <p:cBhvr additive="base">
                                        <p:cTn id="12" dur="500" fill="hold"/>
                                        <p:tgtEl>
                                          <p:spTgt spid="29"/>
                                        </p:tgtEl>
                                        <p:attrNameLst>
                                          <p:attrName>ppt_x</p:attrName>
                                        </p:attrNameLst>
                                      </p:cBhvr>
                                      <p:tavLst>
                                        <p:tav tm="0">
                                          <p:val>
                                            <p:strVal val="1+#ppt_w/2"/>
                                          </p:val>
                                        </p:tav>
                                        <p:tav tm="100000">
                                          <p:val>
                                            <p:strVal val="#ppt_x"/>
                                          </p:val>
                                        </p:tav>
                                      </p:tavLst>
                                    </p:anim>
                                    <p:anim calcmode="lin" valueType="num">
                                      <p:cBhvr additive="base">
                                        <p:cTn id="13"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3" name="TextBox 2"/>
          <p:cNvSpPr txBox="1"/>
          <p:nvPr/>
        </p:nvSpPr>
        <p:spPr>
          <a:xfrm>
            <a:off x="10045203" y="6325762"/>
            <a:ext cx="2031325" cy="369332"/>
          </a:xfrm>
          <a:prstGeom prst="rect">
            <a:avLst/>
          </a:prstGeom>
          <a:noFill/>
        </p:spPr>
        <p:txBody>
          <a:bodyPr wrap="none" rtlCol="0">
            <a:spAutoFit/>
          </a:bodyPr>
          <a:lstStyle/>
          <a:p>
            <a:r>
              <a:rPr lang="zh-CN" altLang="en-US">
                <a:solidFill>
                  <a:srgbClr val="FFFF00"/>
                </a:solidFill>
                <a:latin typeface="微软雅黑" panose="020B0503020204020204" pitchFamily="34" charset="-122"/>
                <a:ea typeface="微软雅黑" panose="020B0503020204020204" pitchFamily="34" charset="-122"/>
              </a:rPr>
              <a:t>养</a:t>
            </a:r>
            <a:r>
              <a:rPr lang="zh-CN" altLang="en-US">
                <a:solidFill>
                  <a:srgbClr val="00FE73"/>
                </a:solidFill>
                <a:latin typeface="微软雅黑" panose="020B0503020204020204" pitchFamily="34" charset="-122"/>
                <a:ea typeface="微软雅黑" panose="020B0503020204020204" pitchFamily="34" charset="-122"/>
              </a:rPr>
              <a:t>好</a:t>
            </a:r>
            <a:r>
              <a:rPr lang="zh-CN" altLang="en-US" smtClean="0">
                <a:solidFill>
                  <a:srgbClr val="00FE73"/>
                </a:solidFill>
                <a:latin typeface="微软雅黑" panose="020B0503020204020204" pitchFamily="34" charset="-122"/>
                <a:ea typeface="微软雅黑" panose="020B0503020204020204" pitchFamily="34" charset="-122"/>
              </a:rPr>
              <a:t>猪！</a:t>
            </a:r>
            <a:r>
              <a:rPr lang="zh-CN" altLang="en-US" smtClean="0">
                <a:solidFill>
                  <a:srgbClr val="FF0000"/>
                </a:solidFill>
                <a:latin typeface="微软雅黑" panose="020B0503020204020204" pitchFamily="34" charset="-122"/>
                <a:ea typeface="微软雅黑" panose="020B0503020204020204" pitchFamily="34" charset="-122"/>
              </a:rPr>
              <a:t>卖</a:t>
            </a:r>
            <a:r>
              <a:rPr lang="zh-CN" altLang="en-US" smtClean="0">
                <a:solidFill>
                  <a:srgbClr val="00FE73"/>
                </a:solidFill>
                <a:latin typeface="微软雅黑" panose="020B0503020204020204" pitchFamily="34" charset="-122"/>
                <a:ea typeface="微软雅黑" panose="020B0503020204020204" pitchFamily="34" charset="-122"/>
              </a:rPr>
              <a:t>好猪！</a:t>
            </a:r>
            <a:endParaRPr lang="zh-CN" altLang="en-US">
              <a:solidFill>
                <a:srgbClr val="00FE73"/>
              </a:solidFill>
              <a:latin typeface="微软雅黑" panose="020B0503020204020204" pitchFamily="34" charset="-122"/>
              <a:ea typeface="微软雅黑" panose="020B0503020204020204" pitchFamily="34" charset="-122"/>
            </a:endParaRPr>
          </a:p>
        </p:txBody>
      </p:sp>
      <p:sp>
        <p:nvSpPr>
          <p:cNvPr id="6" name="Rectangle 24"/>
          <p:cNvSpPr/>
          <p:nvPr/>
        </p:nvSpPr>
        <p:spPr>
          <a:xfrm>
            <a:off x="7668939" y="2293897"/>
            <a:ext cx="2232248" cy="72454"/>
          </a:xfrm>
          <a:prstGeom prst="rect">
            <a:avLst/>
          </a:prstGeom>
          <a:solidFill>
            <a:srgbClr val="00FE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25"/>
          <p:cNvSpPr/>
          <p:nvPr/>
        </p:nvSpPr>
        <p:spPr>
          <a:xfrm>
            <a:off x="5652715" y="2295139"/>
            <a:ext cx="2016224" cy="71211"/>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6623" y="287765"/>
            <a:ext cx="663549" cy="663549"/>
          </a:xfrm>
          <a:prstGeom prst="rect">
            <a:avLst/>
          </a:prstGeom>
        </p:spPr>
      </p:pic>
      <p:sp>
        <p:nvSpPr>
          <p:cNvPr id="10" name="矩形 9"/>
          <p:cNvSpPr/>
          <p:nvPr/>
        </p:nvSpPr>
        <p:spPr>
          <a:xfrm>
            <a:off x="4129001" y="413065"/>
            <a:ext cx="1826141" cy="584775"/>
          </a:xfrm>
          <a:prstGeom prst="rect">
            <a:avLst/>
          </a:prstGeom>
        </p:spPr>
        <p:txBody>
          <a:bodyPr wrap="none">
            <a:spAutoFit/>
          </a:bodyPr>
          <a:lstStyle/>
          <a:p>
            <a:r>
              <a:rPr lang="zh-CN" altLang="en-US" sz="3200" b="1">
                <a:solidFill>
                  <a:srgbClr val="0070C0"/>
                </a:solidFill>
                <a:latin typeface="微软雅黑" pitchFamily="34" charset="-122"/>
                <a:ea typeface="微软雅黑" pitchFamily="34" charset="-122"/>
              </a:rPr>
              <a:t>猪场</a:t>
            </a:r>
            <a:r>
              <a:rPr lang="zh-CN" altLang="en-US" sz="3200" b="1">
                <a:solidFill>
                  <a:schemeClr val="bg1">
                    <a:lumMod val="75000"/>
                  </a:schemeClr>
                </a:solidFill>
                <a:latin typeface="微软雅黑" pitchFamily="34" charset="-122"/>
                <a:ea typeface="微软雅黑" pitchFamily="34" charset="-122"/>
              </a:rPr>
              <a:t>管家</a:t>
            </a:r>
            <a:endParaRPr lang="zh-CN" altLang="en-US" sz="3200">
              <a:solidFill>
                <a:schemeClr val="bg1">
                  <a:lumMod val="75000"/>
                </a:schemeClr>
              </a:solidFill>
            </a:endParaRPr>
          </a:p>
        </p:txBody>
      </p:sp>
      <p:sp>
        <p:nvSpPr>
          <p:cNvPr id="11" name="TextBox 10"/>
          <p:cNvSpPr txBox="1"/>
          <p:nvPr/>
        </p:nvSpPr>
        <p:spPr>
          <a:xfrm>
            <a:off x="5830112" y="411119"/>
            <a:ext cx="1962076" cy="584775"/>
          </a:xfrm>
          <a:prstGeom prst="rect">
            <a:avLst/>
          </a:prstGeom>
          <a:noFill/>
        </p:spPr>
        <p:txBody>
          <a:bodyPr wrap="none" rtlCol="0">
            <a:spAutoFit/>
          </a:bodyPr>
          <a:lstStyle/>
          <a:p>
            <a:pPr algn="dist"/>
            <a:r>
              <a:rPr lang="en-US" altLang="zh-CN" sz="3200" spc="-150">
                <a:solidFill>
                  <a:srgbClr val="0070C0"/>
                </a:solidFill>
              </a:rPr>
              <a:t>P</a:t>
            </a:r>
            <a:r>
              <a:rPr lang="en-US" altLang="zh-CN" sz="2400" spc="-150">
                <a:solidFill>
                  <a:schemeClr val="bg1">
                    <a:lumMod val="65000"/>
                  </a:schemeClr>
                </a:solidFill>
              </a:rPr>
              <a:t>ighousekeeper</a:t>
            </a:r>
            <a:endParaRPr lang="zh-CN" altLang="en-US" sz="2400" spc="-150">
              <a:solidFill>
                <a:schemeClr val="bg1">
                  <a:lumMod val="65000"/>
                </a:schemeClr>
              </a:solidFill>
            </a:endParaRPr>
          </a:p>
        </p:txBody>
      </p:sp>
      <p:pic>
        <p:nvPicPr>
          <p:cNvPr id="13" name="图片 12"/>
          <p:cNvPicPr>
            <a:picLocks noChangeAspect="1"/>
          </p:cNvPicPr>
          <p:nvPr/>
        </p:nvPicPr>
        <p:blipFill rotWithShape="1">
          <a:blip r:embed="rId4">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a:stretch/>
        </p:blipFill>
        <p:spPr>
          <a:xfrm>
            <a:off x="2616249" y="2852936"/>
            <a:ext cx="1158340" cy="115834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4" name="矩形 13"/>
          <p:cNvSpPr/>
          <p:nvPr/>
        </p:nvSpPr>
        <p:spPr>
          <a:xfrm>
            <a:off x="1383727" y="2366351"/>
            <a:ext cx="800219" cy="2308324"/>
          </a:xfrm>
          <a:prstGeom prst="rect">
            <a:avLst/>
          </a:prstGeom>
          <a:ln>
            <a:solidFill>
              <a:srgbClr val="FFFF00"/>
            </a:solidFill>
          </a:ln>
        </p:spPr>
        <p:txBody>
          <a:bodyPr wrap="none">
            <a:spAutoFit/>
          </a:bodyPr>
          <a:lstStyle/>
          <a:p>
            <a:r>
              <a:rPr lang="zh-CN" altLang="en-US"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rPr>
              <a:t>猪</a:t>
            </a:r>
            <a:endParaRPr lang="en-US" altLang="zh-CN"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endParaRPr>
          </a:p>
          <a:p>
            <a:r>
              <a:rPr lang="zh-CN" altLang="en-US"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rPr>
              <a:t>肉</a:t>
            </a:r>
            <a:endParaRPr lang="en-US" altLang="zh-CN"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endParaRPr>
          </a:p>
          <a:p>
            <a:r>
              <a:rPr lang="zh-CN" altLang="en-US"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rPr>
              <a:t>香</a:t>
            </a:r>
            <a:endParaRPr lang="zh-CN" altLang="en-US" sz="4800">
              <a:latin typeface="微软雅黑" panose="020B0503020204020204" pitchFamily="34" charset="-122"/>
              <a:ea typeface="微软雅黑" panose="020B0503020204020204" pitchFamily="34" charset="-122"/>
              <a:cs typeface="Vijaya" panose="020B0604020202020204" pitchFamily="34" charset="0"/>
            </a:endParaRPr>
          </a:p>
        </p:txBody>
      </p:sp>
      <p:sp>
        <p:nvSpPr>
          <p:cNvPr id="2" name="TextBox 1"/>
          <p:cNvSpPr txBox="1"/>
          <p:nvPr/>
        </p:nvSpPr>
        <p:spPr>
          <a:xfrm>
            <a:off x="5490652" y="1816395"/>
            <a:ext cx="1627369" cy="523220"/>
          </a:xfrm>
          <a:prstGeom prst="rect">
            <a:avLst/>
          </a:prstGeom>
          <a:noFill/>
        </p:spPr>
        <p:txBody>
          <a:bodyPr wrap="none" rtlCol="0">
            <a:spAutoFit/>
          </a:bodyPr>
          <a:lstStyle/>
          <a:p>
            <a:r>
              <a:rPr lang="zh-CN" altLang="en-US" sz="2800" b="1">
                <a:solidFill>
                  <a:srgbClr val="00B050"/>
                </a:solidFill>
              </a:rPr>
              <a:t>企</a:t>
            </a:r>
            <a:r>
              <a:rPr lang="zh-CN" altLang="en-US" sz="2800" b="1" smtClean="0">
                <a:solidFill>
                  <a:srgbClr val="00B050"/>
                </a:solidFill>
              </a:rPr>
              <a:t>业</a:t>
            </a:r>
            <a:r>
              <a:rPr lang="zh-CN" altLang="en-US" sz="2800" b="1" smtClean="0">
                <a:solidFill>
                  <a:schemeClr val="bg1"/>
                </a:solidFill>
              </a:rPr>
              <a:t>管理</a:t>
            </a:r>
            <a:endParaRPr lang="zh-CN" altLang="en-US" sz="2800" b="1">
              <a:solidFill>
                <a:schemeClr val="bg1"/>
              </a:solidFill>
            </a:endParaRPr>
          </a:p>
        </p:txBody>
      </p:sp>
      <p:sp>
        <p:nvSpPr>
          <p:cNvPr id="15" name="Rectangle 11"/>
          <p:cNvSpPr/>
          <p:nvPr/>
        </p:nvSpPr>
        <p:spPr>
          <a:xfrm>
            <a:off x="7001421" y="1764105"/>
            <a:ext cx="3043782" cy="584775"/>
          </a:xfrm>
          <a:prstGeom prst="rect">
            <a:avLst/>
          </a:prstGeom>
        </p:spPr>
        <p:txBody>
          <a:bodyPr wrap="none">
            <a:spAutoFit/>
          </a:bodyPr>
          <a:lstStyle/>
          <a:p>
            <a:pPr algn="r"/>
            <a:r>
              <a:rPr lang="en-US" altLang="zh-CN" sz="3200" smtClean="0">
                <a:solidFill>
                  <a:srgbClr val="00B050"/>
                </a:solidFill>
                <a:ea typeface="Roboto" panose="02000000000000000000" pitchFamily="2" charset="0"/>
                <a:cs typeface="Open Sans Light" panose="020B0306030504020204" pitchFamily="34" charset="0"/>
              </a:rPr>
              <a:t>B</a:t>
            </a:r>
            <a:r>
              <a:rPr lang="en-US" altLang="zh-CN" sz="2400" smtClean="0">
                <a:solidFill>
                  <a:schemeClr val="bg1">
                    <a:lumMod val="65000"/>
                  </a:schemeClr>
                </a:solidFill>
                <a:ea typeface="Roboto" panose="02000000000000000000" pitchFamily="2" charset="0"/>
                <a:cs typeface="Open Sans Light" panose="020B0306030504020204" pitchFamily="34" charset="0"/>
              </a:rPr>
              <a:t>usiness management</a:t>
            </a:r>
            <a:endParaRPr lang="id-ID" altLang="zh-CN" sz="2400" dirty="0">
              <a:solidFill>
                <a:schemeClr val="bg1">
                  <a:lumMod val="65000"/>
                </a:schemeClr>
              </a:solidFill>
              <a:ea typeface="Roboto" panose="02000000000000000000" pitchFamily="2" charset="0"/>
              <a:cs typeface="Open Sans Light" panose="020B0306030504020204" pitchFamily="34" charset="0"/>
            </a:endParaRPr>
          </a:p>
        </p:txBody>
      </p:sp>
      <p:grpSp>
        <p:nvGrpSpPr>
          <p:cNvPr id="29" name="Group 22"/>
          <p:cNvGrpSpPr/>
          <p:nvPr/>
        </p:nvGrpSpPr>
        <p:grpSpPr>
          <a:xfrm>
            <a:off x="1057780" y="1000396"/>
            <a:ext cx="10711085" cy="45719"/>
            <a:chOff x="7397791" y="3750948"/>
            <a:chExt cx="1260000" cy="59682"/>
          </a:xfrm>
        </p:grpSpPr>
        <p:sp>
          <p:nvSpPr>
            <p:cNvPr id="30" name="Rectangle 23"/>
            <p:cNvSpPr/>
            <p:nvPr/>
          </p:nvSpPr>
          <p:spPr>
            <a:xfrm>
              <a:off x="7397791" y="3750948"/>
              <a:ext cx="540000" cy="580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1" name="Rectangle 24"/>
            <p:cNvSpPr/>
            <p:nvPr/>
          </p:nvSpPr>
          <p:spPr>
            <a:xfrm>
              <a:off x="8117791" y="3750948"/>
              <a:ext cx="540000" cy="5805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Rectangle 25"/>
            <p:cNvSpPr/>
            <p:nvPr/>
          </p:nvSpPr>
          <p:spPr>
            <a:xfrm>
              <a:off x="7937791" y="3752572"/>
              <a:ext cx="180000" cy="5805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pic>
        <p:nvPicPr>
          <p:cNvPr id="2049" name="Picture 1" descr="C:\Users\Administrator\AppData\Roaming\Tencent\Users\420787121\QQ\WinTemp\RichOle\]G~UXO(`}H`ASIZ6Q8}YNMC.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02516" y="2708920"/>
            <a:ext cx="2834575" cy="3240360"/>
          </a:xfrm>
          <a:prstGeom prst="rect">
            <a:avLst/>
          </a:prstGeom>
          <a:noFill/>
          <a:extLst>
            <a:ext uri="{909E8E84-426E-40DD-AFC4-6F175D3DCCD1}">
              <a14:hiddenFill xmlns:a14="http://schemas.microsoft.com/office/drawing/2010/main">
                <a:solidFill>
                  <a:srgbClr val="FFFFFF"/>
                </a:solidFill>
              </a14:hiddenFill>
            </a:ext>
          </a:extLst>
        </p:spPr>
      </p:pic>
      <p:sp>
        <p:nvSpPr>
          <p:cNvPr id="4" name="椭圆 3"/>
          <p:cNvSpPr/>
          <p:nvPr/>
        </p:nvSpPr>
        <p:spPr>
          <a:xfrm>
            <a:off x="9456491" y="3444635"/>
            <a:ext cx="2160240" cy="2232248"/>
          </a:xfrm>
          <a:prstGeom prst="ellipse">
            <a:avLst/>
          </a:prstGeom>
          <a:solidFill>
            <a:srgbClr val="532476"/>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mtClean="0"/>
              <a:t>按集团架构，无限添加集团店铺，实现线上线下无缝对接</a:t>
            </a:r>
            <a:endParaRPr lang="zh-CN" altLang="en-US"/>
          </a:p>
        </p:txBody>
      </p:sp>
    </p:spTree>
    <p:extLst>
      <p:ext uri="{BB962C8B-B14F-4D97-AF65-F5344CB8AC3E}">
        <p14:creationId xmlns:p14="http://schemas.microsoft.com/office/powerpoint/2010/main" val="158720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29"/>
                                        </p:tgtEl>
                                        <p:attrNameLst>
                                          <p:attrName>style.visibility</p:attrName>
                                        </p:attrNameLst>
                                      </p:cBhvr>
                                      <p:to>
                                        <p:strVal val="visible"/>
                                      </p:to>
                                    </p:set>
                                    <p:anim calcmode="lin" valueType="num">
                                      <p:cBhvr additive="base">
                                        <p:cTn id="12" dur="500" fill="hold"/>
                                        <p:tgtEl>
                                          <p:spTgt spid="29"/>
                                        </p:tgtEl>
                                        <p:attrNameLst>
                                          <p:attrName>ppt_x</p:attrName>
                                        </p:attrNameLst>
                                      </p:cBhvr>
                                      <p:tavLst>
                                        <p:tav tm="0">
                                          <p:val>
                                            <p:strVal val="1+#ppt_w/2"/>
                                          </p:val>
                                        </p:tav>
                                        <p:tav tm="100000">
                                          <p:val>
                                            <p:strVal val="#ppt_x"/>
                                          </p:val>
                                        </p:tav>
                                      </p:tavLst>
                                    </p:anim>
                                    <p:anim calcmode="lin" valueType="num">
                                      <p:cBhvr additive="base">
                                        <p:cTn id="13"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3" name="TextBox 2"/>
          <p:cNvSpPr txBox="1"/>
          <p:nvPr/>
        </p:nvSpPr>
        <p:spPr>
          <a:xfrm>
            <a:off x="10045203" y="6325762"/>
            <a:ext cx="2031325" cy="369332"/>
          </a:xfrm>
          <a:prstGeom prst="rect">
            <a:avLst/>
          </a:prstGeom>
          <a:noFill/>
        </p:spPr>
        <p:txBody>
          <a:bodyPr wrap="none" rtlCol="0">
            <a:spAutoFit/>
          </a:bodyPr>
          <a:lstStyle/>
          <a:p>
            <a:r>
              <a:rPr lang="zh-CN" altLang="en-US">
                <a:solidFill>
                  <a:srgbClr val="FFFF00"/>
                </a:solidFill>
                <a:latin typeface="微软雅黑" panose="020B0503020204020204" pitchFamily="34" charset="-122"/>
                <a:ea typeface="微软雅黑" panose="020B0503020204020204" pitchFamily="34" charset="-122"/>
              </a:rPr>
              <a:t>养</a:t>
            </a:r>
            <a:r>
              <a:rPr lang="zh-CN" altLang="en-US">
                <a:solidFill>
                  <a:srgbClr val="00FE73"/>
                </a:solidFill>
                <a:latin typeface="微软雅黑" panose="020B0503020204020204" pitchFamily="34" charset="-122"/>
                <a:ea typeface="微软雅黑" panose="020B0503020204020204" pitchFamily="34" charset="-122"/>
              </a:rPr>
              <a:t>好</a:t>
            </a:r>
            <a:r>
              <a:rPr lang="zh-CN" altLang="en-US" smtClean="0">
                <a:solidFill>
                  <a:srgbClr val="00FE73"/>
                </a:solidFill>
                <a:latin typeface="微软雅黑" panose="020B0503020204020204" pitchFamily="34" charset="-122"/>
                <a:ea typeface="微软雅黑" panose="020B0503020204020204" pitchFamily="34" charset="-122"/>
              </a:rPr>
              <a:t>猪！</a:t>
            </a:r>
            <a:r>
              <a:rPr lang="zh-CN" altLang="en-US" smtClean="0">
                <a:solidFill>
                  <a:srgbClr val="FF0000"/>
                </a:solidFill>
                <a:latin typeface="微软雅黑" panose="020B0503020204020204" pitchFamily="34" charset="-122"/>
                <a:ea typeface="微软雅黑" panose="020B0503020204020204" pitchFamily="34" charset="-122"/>
              </a:rPr>
              <a:t>卖</a:t>
            </a:r>
            <a:r>
              <a:rPr lang="zh-CN" altLang="en-US" smtClean="0">
                <a:solidFill>
                  <a:srgbClr val="00FE73"/>
                </a:solidFill>
                <a:latin typeface="微软雅黑" panose="020B0503020204020204" pitchFamily="34" charset="-122"/>
                <a:ea typeface="微软雅黑" panose="020B0503020204020204" pitchFamily="34" charset="-122"/>
              </a:rPr>
              <a:t>好猪！</a:t>
            </a:r>
            <a:endParaRPr lang="zh-CN" altLang="en-US">
              <a:solidFill>
                <a:srgbClr val="00FE73"/>
              </a:solidFill>
              <a:latin typeface="微软雅黑" panose="020B0503020204020204" pitchFamily="34" charset="-122"/>
              <a:ea typeface="微软雅黑" panose="020B0503020204020204" pitchFamily="34" charset="-122"/>
            </a:endParaRPr>
          </a:p>
        </p:txBody>
      </p:sp>
      <p:sp>
        <p:nvSpPr>
          <p:cNvPr id="6" name="Rectangle 24"/>
          <p:cNvSpPr/>
          <p:nvPr/>
        </p:nvSpPr>
        <p:spPr>
          <a:xfrm>
            <a:off x="7668939" y="2293897"/>
            <a:ext cx="2232248" cy="72454"/>
          </a:xfrm>
          <a:prstGeom prst="rect">
            <a:avLst/>
          </a:prstGeom>
          <a:solidFill>
            <a:srgbClr val="00FE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25"/>
          <p:cNvSpPr/>
          <p:nvPr/>
        </p:nvSpPr>
        <p:spPr>
          <a:xfrm>
            <a:off x="5652715" y="2295139"/>
            <a:ext cx="2016224" cy="71211"/>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6623" y="287765"/>
            <a:ext cx="663549" cy="663549"/>
          </a:xfrm>
          <a:prstGeom prst="rect">
            <a:avLst/>
          </a:prstGeom>
        </p:spPr>
      </p:pic>
      <p:sp>
        <p:nvSpPr>
          <p:cNvPr id="10" name="矩形 9"/>
          <p:cNvSpPr/>
          <p:nvPr/>
        </p:nvSpPr>
        <p:spPr>
          <a:xfrm>
            <a:off x="4129001" y="413065"/>
            <a:ext cx="1826141" cy="584775"/>
          </a:xfrm>
          <a:prstGeom prst="rect">
            <a:avLst/>
          </a:prstGeom>
        </p:spPr>
        <p:txBody>
          <a:bodyPr wrap="none">
            <a:spAutoFit/>
          </a:bodyPr>
          <a:lstStyle/>
          <a:p>
            <a:r>
              <a:rPr lang="zh-CN" altLang="en-US" sz="3200" b="1">
                <a:solidFill>
                  <a:srgbClr val="0070C0"/>
                </a:solidFill>
                <a:latin typeface="微软雅黑" pitchFamily="34" charset="-122"/>
                <a:ea typeface="微软雅黑" pitchFamily="34" charset="-122"/>
              </a:rPr>
              <a:t>猪场</a:t>
            </a:r>
            <a:r>
              <a:rPr lang="zh-CN" altLang="en-US" sz="3200" b="1">
                <a:solidFill>
                  <a:schemeClr val="bg1">
                    <a:lumMod val="75000"/>
                  </a:schemeClr>
                </a:solidFill>
                <a:latin typeface="微软雅黑" pitchFamily="34" charset="-122"/>
                <a:ea typeface="微软雅黑" pitchFamily="34" charset="-122"/>
              </a:rPr>
              <a:t>管家</a:t>
            </a:r>
            <a:endParaRPr lang="zh-CN" altLang="en-US" sz="3200">
              <a:solidFill>
                <a:schemeClr val="bg1">
                  <a:lumMod val="75000"/>
                </a:schemeClr>
              </a:solidFill>
            </a:endParaRPr>
          </a:p>
        </p:txBody>
      </p:sp>
      <p:sp>
        <p:nvSpPr>
          <p:cNvPr id="11" name="TextBox 10"/>
          <p:cNvSpPr txBox="1"/>
          <p:nvPr/>
        </p:nvSpPr>
        <p:spPr>
          <a:xfrm>
            <a:off x="5830112" y="411119"/>
            <a:ext cx="1962076" cy="584775"/>
          </a:xfrm>
          <a:prstGeom prst="rect">
            <a:avLst/>
          </a:prstGeom>
          <a:noFill/>
        </p:spPr>
        <p:txBody>
          <a:bodyPr wrap="none" rtlCol="0">
            <a:spAutoFit/>
          </a:bodyPr>
          <a:lstStyle/>
          <a:p>
            <a:pPr algn="dist"/>
            <a:r>
              <a:rPr lang="en-US" altLang="zh-CN" sz="3200" spc="-150">
                <a:solidFill>
                  <a:srgbClr val="0070C0"/>
                </a:solidFill>
              </a:rPr>
              <a:t>P</a:t>
            </a:r>
            <a:r>
              <a:rPr lang="en-US" altLang="zh-CN" sz="2400" spc="-150">
                <a:solidFill>
                  <a:schemeClr val="bg1">
                    <a:lumMod val="65000"/>
                  </a:schemeClr>
                </a:solidFill>
              </a:rPr>
              <a:t>ighousekeeper</a:t>
            </a:r>
            <a:endParaRPr lang="zh-CN" altLang="en-US" sz="2400" spc="-150">
              <a:solidFill>
                <a:schemeClr val="bg1">
                  <a:lumMod val="65000"/>
                </a:schemeClr>
              </a:solidFill>
            </a:endParaRPr>
          </a:p>
        </p:txBody>
      </p:sp>
      <p:pic>
        <p:nvPicPr>
          <p:cNvPr id="13" name="图片 12"/>
          <p:cNvPicPr>
            <a:picLocks noChangeAspect="1"/>
          </p:cNvPicPr>
          <p:nvPr/>
        </p:nvPicPr>
        <p:blipFill rotWithShape="1">
          <a:blip r:embed="rId4">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rcRect/>
          <a:stretch/>
        </p:blipFill>
        <p:spPr>
          <a:xfrm>
            <a:off x="2616249" y="2852936"/>
            <a:ext cx="1158340" cy="115834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4" name="矩形 13"/>
          <p:cNvSpPr/>
          <p:nvPr/>
        </p:nvSpPr>
        <p:spPr>
          <a:xfrm>
            <a:off x="1383727" y="2366351"/>
            <a:ext cx="800219" cy="2308324"/>
          </a:xfrm>
          <a:prstGeom prst="rect">
            <a:avLst/>
          </a:prstGeom>
          <a:ln>
            <a:solidFill>
              <a:srgbClr val="FFFF00"/>
            </a:solidFill>
          </a:ln>
        </p:spPr>
        <p:txBody>
          <a:bodyPr wrap="none">
            <a:spAutoFit/>
          </a:bodyPr>
          <a:lstStyle/>
          <a:p>
            <a:r>
              <a:rPr lang="zh-CN" altLang="en-US"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rPr>
              <a:t>猪</a:t>
            </a:r>
            <a:endParaRPr lang="en-US" altLang="zh-CN"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endParaRPr>
          </a:p>
          <a:p>
            <a:r>
              <a:rPr lang="zh-CN" altLang="en-US"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rPr>
              <a:t>肉</a:t>
            </a:r>
            <a:endParaRPr lang="en-US" altLang="zh-CN"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endParaRPr>
          </a:p>
          <a:p>
            <a:r>
              <a:rPr lang="zh-CN" altLang="en-US" sz="4800" smtClean="0">
                <a:solidFill>
                  <a:srgbClr val="FFFF00"/>
                </a:solidFill>
                <a:latin typeface="微软雅黑" panose="020B0503020204020204" pitchFamily="34" charset="-122"/>
                <a:ea typeface="微软雅黑" panose="020B0503020204020204" pitchFamily="34" charset="-122"/>
                <a:cs typeface="Vijaya" panose="020B0604020202020204" pitchFamily="34" charset="0"/>
              </a:rPr>
              <a:t>香</a:t>
            </a:r>
            <a:endParaRPr lang="zh-CN" altLang="en-US" sz="4800">
              <a:latin typeface="微软雅黑" panose="020B0503020204020204" pitchFamily="34" charset="-122"/>
              <a:ea typeface="微软雅黑" panose="020B0503020204020204" pitchFamily="34" charset="-122"/>
              <a:cs typeface="Vijaya" panose="020B0604020202020204" pitchFamily="34" charset="0"/>
            </a:endParaRPr>
          </a:p>
        </p:txBody>
      </p:sp>
      <p:sp>
        <p:nvSpPr>
          <p:cNvPr id="2" name="TextBox 1"/>
          <p:cNvSpPr txBox="1"/>
          <p:nvPr/>
        </p:nvSpPr>
        <p:spPr>
          <a:xfrm>
            <a:off x="5490652" y="1816395"/>
            <a:ext cx="1627369" cy="523220"/>
          </a:xfrm>
          <a:prstGeom prst="rect">
            <a:avLst/>
          </a:prstGeom>
          <a:noFill/>
        </p:spPr>
        <p:txBody>
          <a:bodyPr wrap="none" rtlCol="0">
            <a:spAutoFit/>
          </a:bodyPr>
          <a:lstStyle/>
          <a:p>
            <a:r>
              <a:rPr lang="zh-CN" altLang="en-US" sz="2800" b="1">
                <a:solidFill>
                  <a:srgbClr val="00B050"/>
                </a:solidFill>
              </a:rPr>
              <a:t>企</a:t>
            </a:r>
            <a:r>
              <a:rPr lang="zh-CN" altLang="en-US" sz="2800" b="1" smtClean="0">
                <a:solidFill>
                  <a:srgbClr val="00B050"/>
                </a:solidFill>
              </a:rPr>
              <a:t>业</a:t>
            </a:r>
            <a:r>
              <a:rPr lang="zh-CN" altLang="en-US" sz="2800" b="1" smtClean="0">
                <a:solidFill>
                  <a:schemeClr val="bg1"/>
                </a:solidFill>
              </a:rPr>
              <a:t>管理</a:t>
            </a:r>
            <a:endParaRPr lang="zh-CN" altLang="en-US" sz="2800" b="1">
              <a:solidFill>
                <a:schemeClr val="bg1"/>
              </a:solidFill>
            </a:endParaRPr>
          </a:p>
        </p:txBody>
      </p:sp>
      <p:sp>
        <p:nvSpPr>
          <p:cNvPr id="15" name="Rectangle 11"/>
          <p:cNvSpPr/>
          <p:nvPr/>
        </p:nvSpPr>
        <p:spPr>
          <a:xfrm>
            <a:off x="7001421" y="1764105"/>
            <a:ext cx="3043782" cy="584775"/>
          </a:xfrm>
          <a:prstGeom prst="rect">
            <a:avLst/>
          </a:prstGeom>
        </p:spPr>
        <p:txBody>
          <a:bodyPr wrap="none">
            <a:spAutoFit/>
          </a:bodyPr>
          <a:lstStyle/>
          <a:p>
            <a:pPr algn="r"/>
            <a:r>
              <a:rPr lang="en-US" altLang="zh-CN" sz="3200" smtClean="0">
                <a:solidFill>
                  <a:srgbClr val="00B050"/>
                </a:solidFill>
                <a:ea typeface="Roboto" panose="02000000000000000000" pitchFamily="2" charset="0"/>
                <a:cs typeface="Open Sans Light" panose="020B0306030504020204" pitchFamily="34" charset="0"/>
              </a:rPr>
              <a:t>B</a:t>
            </a:r>
            <a:r>
              <a:rPr lang="en-US" altLang="zh-CN" sz="2400" smtClean="0">
                <a:solidFill>
                  <a:schemeClr val="bg1">
                    <a:lumMod val="65000"/>
                  </a:schemeClr>
                </a:solidFill>
                <a:ea typeface="Roboto" panose="02000000000000000000" pitchFamily="2" charset="0"/>
                <a:cs typeface="Open Sans Light" panose="020B0306030504020204" pitchFamily="34" charset="0"/>
              </a:rPr>
              <a:t>usiness management</a:t>
            </a:r>
            <a:endParaRPr lang="id-ID" altLang="zh-CN" sz="2400" dirty="0">
              <a:solidFill>
                <a:schemeClr val="bg1">
                  <a:lumMod val="65000"/>
                </a:schemeClr>
              </a:solidFill>
              <a:ea typeface="Roboto" panose="02000000000000000000" pitchFamily="2" charset="0"/>
              <a:cs typeface="Open Sans Light" panose="020B0306030504020204" pitchFamily="34" charset="0"/>
            </a:endParaRPr>
          </a:p>
        </p:txBody>
      </p:sp>
      <p:grpSp>
        <p:nvGrpSpPr>
          <p:cNvPr id="29" name="Group 22"/>
          <p:cNvGrpSpPr/>
          <p:nvPr/>
        </p:nvGrpSpPr>
        <p:grpSpPr>
          <a:xfrm>
            <a:off x="1057780" y="1000396"/>
            <a:ext cx="10711085" cy="45719"/>
            <a:chOff x="7397791" y="3750948"/>
            <a:chExt cx="1260000" cy="59682"/>
          </a:xfrm>
        </p:grpSpPr>
        <p:sp>
          <p:nvSpPr>
            <p:cNvPr id="30" name="Rectangle 23"/>
            <p:cNvSpPr/>
            <p:nvPr/>
          </p:nvSpPr>
          <p:spPr>
            <a:xfrm>
              <a:off x="7397791" y="3750948"/>
              <a:ext cx="540000" cy="580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1" name="Rectangle 24"/>
            <p:cNvSpPr/>
            <p:nvPr/>
          </p:nvSpPr>
          <p:spPr>
            <a:xfrm>
              <a:off x="8117791" y="3750948"/>
              <a:ext cx="540000" cy="5805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Rectangle 25"/>
            <p:cNvSpPr/>
            <p:nvPr/>
          </p:nvSpPr>
          <p:spPr>
            <a:xfrm>
              <a:off x="7937791" y="3752572"/>
              <a:ext cx="180000" cy="5805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pic>
        <p:nvPicPr>
          <p:cNvPr id="3073" name="Picture 1" descr="C:\Program Files (x86)\420787121\Image\C2C\M8OV%U2UQ5HC2R7NJ(L@A2J.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10361" y="2740004"/>
            <a:ext cx="5134842" cy="3209276"/>
          </a:xfrm>
          <a:prstGeom prst="rect">
            <a:avLst/>
          </a:prstGeom>
          <a:noFill/>
          <a:effectLst>
            <a:softEdge rad="114300"/>
          </a:effectLst>
          <a:extLst>
            <a:ext uri="{909E8E84-426E-40DD-AFC4-6F175D3DCCD1}">
              <a14:hiddenFill xmlns:a14="http://schemas.microsoft.com/office/drawing/2010/main">
                <a:solidFill>
                  <a:srgbClr val="FFFFFF"/>
                </a:solidFill>
              </a14:hiddenFill>
            </a:ext>
          </a:extLst>
        </p:spPr>
      </p:pic>
      <p:grpSp>
        <p:nvGrpSpPr>
          <p:cNvPr id="21" name="Group 37"/>
          <p:cNvGrpSpPr/>
          <p:nvPr/>
        </p:nvGrpSpPr>
        <p:grpSpPr>
          <a:xfrm rot="10800000" flipH="1" flipV="1">
            <a:off x="8591083" y="4674675"/>
            <a:ext cx="2174200" cy="633356"/>
            <a:chOff x="9618271" y="5459365"/>
            <a:chExt cx="1598853" cy="335721"/>
          </a:xfrm>
        </p:grpSpPr>
        <p:cxnSp>
          <p:nvCxnSpPr>
            <p:cNvPr id="22" name="Straight Connector 38"/>
            <p:cNvCxnSpPr/>
            <p:nvPr/>
          </p:nvCxnSpPr>
          <p:spPr>
            <a:xfrm>
              <a:off x="9618271" y="5459365"/>
              <a:ext cx="170722" cy="323028"/>
            </a:xfrm>
            <a:prstGeom prst="line">
              <a:avLst/>
            </a:prstGeom>
            <a:ln w="19050">
              <a:solidFill>
                <a:srgbClr val="00FE73"/>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39"/>
            <p:cNvCxnSpPr/>
            <p:nvPr/>
          </p:nvCxnSpPr>
          <p:spPr>
            <a:xfrm flipV="1">
              <a:off x="9801159" y="5782233"/>
              <a:ext cx="1415965" cy="12853"/>
            </a:xfrm>
            <a:prstGeom prst="line">
              <a:avLst/>
            </a:prstGeom>
            <a:ln w="19050">
              <a:solidFill>
                <a:srgbClr val="00FE73"/>
              </a:solidFill>
              <a:prstDash val="dash"/>
              <a:headEnd type="none"/>
              <a:tailEnd type="oval" w="lg" len="lg"/>
            </a:ln>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a:off x="10758226" y="4706593"/>
            <a:ext cx="1532016" cy="1200329"/>
          </a:xfrm>
          <a:prstGeom prst="rect">
            <a:avLst/>
          </a:prstGeom>
          <a:noFill/>
        </p:spPr>
        <p:txBody>
          <a:bodyPr wrap="square" rtlCol="0">
            <a:spAutoFit/>
          </a:bodyPr>
          <a:lstStyle/>
          <a:p>
            <a:r>
              <a:rPr lang="zh-CN" altLang="en-US">
                <a:solidFill>
                  <a:schemeClr val="bg1"/>
                </a:solidFill>
              </a:rPr>
              <a:t>分</a:t>
            </a:r>
            <a:r>
              <a:rPr lang="zh-CN" altLang="en-US" smtClean="0">
                <a:solidFill>
                  <a:schemeClr val="bg1"/>
                </a:solidFill>
              </a:rPr>
              <a:t>级统计、管理各级店铺订单情况、成交情况</a:t>
            </a:r>
            <a:endParaRPr lang="zh-CN" altLang="en-US">
              <a:solidFill>
                <a:schemeClr val="bg1"/>
              </a:solidFill>
            </a:endParaRPr>
          </a:p>
        </p:txBody>
      </p:sp>
    </p:spTree>
    <p:extLst>
      <p:ext uri="{BB962C8B-B14F-4D97-AF65-F5344CB8AC3E}">
        <p14:creationId xmlns:p14="http://schemas.microsoft.com/office/powerpoint/2010/main" val="269143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29"/>
                                        </p:tgtEl>
                                        <p:attrNameLst>
                                          <p:attrName>style.visibility</p:attrName>
                                        </p:attrNameLst>
                                      </p:cBhvr>
                                      <p:to>
                                        <p:strVal val="visible"/>
                                      </p:to>
                                    </p:set>
                                    <p:anim calcmode="lin" valueType="num">
                                      <p:cBhvr additive="base">
                                        <p:cTn id="12" dur="500" fill="hold"/>
                                        <p:tgtEl>
                                          <p:spTgt spid="29"/>
                                        </p:tgtEl>
                                        <p:attrNameLst>
                                          <p:attrName>ppt_x</p:attrName>
                                        </p:attrNameLst>
                                      </p:cBhvr>
                                      <p:tavLst>
                                        <p:tav tm="0">
                                          <p:val>
                                            <p:strVal val="1+#ppt_w/2"/>
                                          </p:val>
                                        </p:tav>
                                        <p:tav tm="100000">
                                          <p:val>
                                            <p:strVal val="#ppt_x"/>
                                          </p:val>
                                        </p:tav>
                                      </p:tavLst>
                                    </p:anim>
                                    <p:anim calcmode="lin" valueType="num">
                                      <p:cBhvr additive="base">
                                        <p:cTn id="13"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3" name="TextBox 2"/>
          <p:cNvSpPr txBox="1"/>
          <p:nvPr/>
        </p:nvSpPr>
        <p:spPr>
          <a:xfrm>
            <a:off x="10045203" y="6325762"/>
            <a:ext cx="2031325" cy="369332"/>
          </a:xfrm>
          <a:prstGeom prst="rect">
            <a:avLst/>
          </a:prstGeom>
          <a:noFill/>
        </p:spPr>
        <p:txBody>
          <a:bodyPr wrap="none" rtlCol="0">
            <a:spAutoFit/>
          </a:bodyPr>
          <a:lstStyle/>
          <a:p>
            <a:r>
              <a:rPr lang="zh-CN" altLang="en-US">
                <a:solidFill>
                  <a:srgbClr val="FFFF00"/>
                </a:solidFill>
                <a:latin typeface="微软雅黑" panose="020B0503020204020204" pitchFamily="34" charset="-122"/>
                <a:ea typeface="微软雅黑" panose="020B0503020204020204" pitchFamily="34" charset="-122"/>
              </a:rPr>
              <a:t>养</a:t>
            </a:r>
            <a:r>
              <a:rPr lang="zh-CN" altLang="en-US">
                <a:solidFill>
                  <a:srgbClr val="00FE73"/>
                </a:solidFill>
                <a:latin typeface="微软雅黑" panose="020B0503020204020204" pitchFamily="34" charset="-122"/>
                <a:ea typeface="微软雅黑" panose="020B0503020204020204" pitchFamily="34" charset="-122"/>
              </a:rPr>
              <a:t>好</a:t>
            </a:r>
            <a:r>
              <a:rPr lang="zh-CN" altLang="en-US" smtClean="0">
                <a:solidFill>
                  <a:srgbClr val="00FE73"/>
                </a:solidFill>
                <a:latin typeface="微软雅黑" panose="020B0503020204020204" pitchFamily="34" charset="-122"/>
                <a:ea typeface="微软雅黑" panose="020B0503020204020204" pitchFamily="34" charset="-122"/>
              </a:rPr>
              <a:t>猪！</a:t>
            </a:r>
            <a:r>
              <a:rPr lang="zh-CN" altLang="en-US" smtClean="0">
                <a:solidFill>
                  <a:srgbClr val="FF0000"/>
                </a:solidFill>
                <a:latin typeface="微软雅黑" panose="020B0503020204020204" pitchFamily="34" charset="-122"/>
                <a:ea typeface="微软雅黑" panose="020B0503020204020204" pitchFamily="34" charset="-122"/>
              </a:rPr>
              <a:t>卖</a:t>
            </a:r>
            <a:r>
              <a:rPr lang="zh-CN" altLang="en-US" smtClean="0">
                <a:solidFill>
                  <a:srgbClr val="00FE73"/>
                </a:solidFill>
                <a:latin typeface="微软雅黑" panose="020B0503020204020204" pitchFamily="34" charset="-122"/>
                <a:ea typeface="微软雅黑" panose="020B0503020204020204" pitchFamily="34" charset="-122"/>
              </a:rPr>
              <a:t>好猪！</a:t>
            </a:r>
            <a:endParaRPr lang="zh-CN" altLang="en-US">
              <a:solidFill>
                <a:srgbClr val="00FE73"/>
              </a:solidFill>
              <a:latin typeface="微软雅黑" panose="020B0503020204020204" pitchFamily="34" charset="-122"/>
              <a:ea typeface="微软雅黑" panose="020B0503020204020204" pitchFamily="34" charset="-122"/>
            </a:endParaRPr>
          </a:p>
        </p:txBody>
      </p:sp>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6623" y="287765"/>
            <a:ext cx="663549" cy="663549"/>
          </a:xfrm>
          <a:prstGeom prst="rect">
            <a:avLst/>
          </a:prstGeom>
        </p:spPr>
      </p:pic>
      <p:sp>
        <p:nvSpPr>
          <p:cNvPr id="10" name="矩形 9"/>
          <p:cNvSpPr/>
          <p:nvPr/>
        </p:nvSpPr>
        <p:spPr>
          <a:xfrm>
            <a:off x="4129001" y="413065"/>
            <a:ext cx="1826141" cy="584775"/>
          </a:xfrm>
          <a:prstGeom prst="rect">
            <a:avLst/>
          </a:prstGeom>
        </p:spPr>
        <p:txBody>
          <a:bodyPr wrap="none">
            <a:spAutoFit/>
          </a:bodyPr>
          <a:lstStyle/>
          <a:p>
            <a:r>
              <a:rPr lang="zh-CN" altLang="en-US" sz="3200" b="1">
                <a:solidFill>
                  <a:srgbClr val="0070C0"/>
                </a:solidFill>
                <a:latin typeface="微软雅黑" pitchFamily="34" charset="-122"/>
                <a:ea typeface="微软雅黑" pitchFamily="34" charset="-122"/>
              </a:rPr>
              <a:t>猪场</a:t>
            </a:r>
            <a:r>
              <a:rPr lang="zh-CN" altLang="en-US" sz="3200" b="1">
                <a:solidFill>
                  <a:schemeClr val="bg1">
                    <a:lumMod val="75000"/>
                  </a:schemeClr>
                </a:solidFill>
                <a:latin typeface="微软雅黑" pitchFamily="34" charset="-122"/>
                <a:ea typeface="微软雅黑" pitchFamily="34" charset="-122"/>
              </a:rPr>
              <a:t>管家</a:t>
            </a:r>
            <a:endParaRPr lang="zh-CN" altLang="en-US" sz="3200">
              <a:solidFill>
                <a:schemeClr val="bg1">
                  <a:lumMod val="75000"/>
                </a:schemeClr>
              </a:solidFill>
            </a:endParaRPr>
          </a:p>
        </p:txBody>
      </p:sp>
      <p:sp>
        <p:nvSpPr>
          <p:cNvPr id="11" name="TextBox 10"/>
          <p:cNvSpPr txBox="1"/>
          <p:nvPr/>
        </p:nvSpPr>
        <p:spPr>
          <a:xfrm>
            <a:off x="5830112" y="411119"/>
            <a:ext cx="1962076" cy="584775"/>
          </a:xfrm>
          <a:prstGeom prst="rect">
            <a:avLst/>
          </a:prstGeom>
          <a:noFill/>
        </p:spPr>
        <p:txBody>
          <a:bodyPr wrap="none" rtlCol="0">
            <a:spAutoFit/>
          </a:bodyPr>
          <a:lstStyle/>
          <a:p>
            <a:pPr algn="dist"/>
            <a:r>
              <a:rPr lang="en-US" altLang="zh-CN" sz="3200" spc="-150">
                <a:solidFill>
                  <a:srgbClr val="0070C0"/>
                </a:solidFill>
              </a:rPr>
              <a:t>P</a:t>
            </a:r>
            <a:r>
              <a:rPr lang="en-US" altLang="zh-CN" sz="2400" spc="-150">
                <a:solidFill>
                  <a:schemeClr val="bg1">
                    <a:lumMod val="65000"/>
                  </a:schemeClr>
                </a:solidFill>
              </a:rPr>
              <a:t>ighousekeeper</a:t>
            </a:r>
            <a:endParaRPr lang="zh-CN" altLang="en-US" sz="2400" spc="-150">
              <a:solidFill>
                <a:schemeClr val="bg1">
                  <a:lumMod val="65000"/>
                </a:schemeClr>
              </a:solidFill>
            </a:endParaRPr>
          </a:p>
        </p:txBody>
      </p:sp>
      <p:grpSp>
        <p:nvGrpSpPr>
          <p:cNvPr id="29" name="Group 22"/>
          <p:cNvGrpSpPr/>
          <p:nvPr/>
        </p:nvGrpSpPr>
        <p:grpSpPr>
          <a:xfrm>
            <a:off x="1057780" y="1000396"/>
            <a:ext cx="10711085" cy="45719"/>
            <a:chOff x="7397791" y="3750948"/>
            <a:chExt cx="1260000" cy="59682"/>
          </a:xfrm>
        </p:grpSpPr>
        <p:sp>
          <p:nvSpPr>
            <p:cNvPr id="30" name="Rectangle 23"/>
            <p:cNvSpPr/>
            <p:nvPr/>
          </p:nvSpPr>
          <p:spPr>
            <a:xfrm>
              <a:off x="7397791" y="3750948"/>
              <a:ext cx="540000" cy="580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1" name="Rectangle 24"/>
            <p:cNvSpPr/>
            <p:nvPr/>
          </p:nvSpPr>
          <p:spPr>
            <a:xfrm>
              <a:off x="8117791" y="3750948"/>
              <a:ext cx="540000" cy="5805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Rectangle 25"/>
            <p:cNvSpPr/>
            <p:nvPr/>
          </p:nvSpPr>
          <p:spPr>
            <a:xfrm>
              <a:off x="7937791" y="3752572"/>
              <a:ext cx="180000" cy="5805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pic>
        <p:nvPicPr>
          <p:cNvPr id="4" name="图片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5505" y="3140968"/>
            <a:ext cx="2971800" cy="20955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TextBox 4"/>
          <p:cNvSpPr txBox="1"/>
          <p:nvPr/>
        </p:nvSpPr>
        <p:spPr>
          <a:xfrm>
            <a:off x="5333990" y="3356992"/>
            <a:ext cx="3262432" cy="1015663"/>
          </a:xfrm>
          <a:prstGeom prst="rect">
            <a:avLst/>
          </a:prstGeom>
          <a:noFill/>
        </p:spPr>
        <p:txBody>
          <a:bodyPr wrap="none" rtlCol="0">
            <a:spAutoFit/>
          </a:bodyPr>
          <a:lstStyle/>
          <a:p>
            <a:r>
              <a:rPr lang="zh-CN" altLang="en-US" sz="6000" smtClean="0">
                <a:solidFill>
                  <a:srgbClr val="00B050"/>
                </a:solidFill>
              </a:rPr>
              <a:t>感谢观看</a:t>
            </a:r>
            <a:endParaRPr lang="zh-CN" altLang="en-US" sz="6000">
              <a:solidFill>
                <a:srgbClr val="00B050"/>
              </a:solidFill>
            </a:endParaRPr>
          </a:p>
        </p:txBody>
      </p:sp>
      <p:sp>
        <p:nvSpPr>
          <p:cNvPr id="24" name="任意多边形 23"/>
          <p:cNvSpPr/>
          <p:nvPr/>
        </p:nvSpPr>
        <p:spPr>
          <a:xfrm flipH="1">
            <a:off x="5508698" y="5733256"/>
            <a:ext cx="4536504" cy="407363"/>
          </a:xfrm>
          <a:custGeom>
            <a:avLst/>
            <a:gdLst>
              <a:gd name="connsiteX0" fmla="*/ 1319211 w 1469989"/>
              <a:gd name="connsiteY0" fmla="*/ 0 h 485775"/>
              <a:gd name="connsiteX1" fmla="*/ 80964 w 1469989"/>
              <a:gd name="connsiteY1" fmla="*/ 0 h 485775"/>
              <a:gd name="connsiteX2" fmla="*/ 0 w 1469989"/>
              <a:gd name="connsiteY2" fmla="*/ 80964 h 485775"/>
              <a:gd name="connsiteX3" fmla="*/ 0 w 1469989"/>
              <a:gd name="connsiteY3" fmla="*/ 404811 h 485775"/>
              <a:gd name="connsiteX4" fmla="*/ 80964 w 1469989"/>
              <a:gd name="connsiteY4" fmla="*/ 485775 h 485775"/>
              <a:gd name="connsiteX5" fmla="*/ 1319211 w 1469989"/>
              <a:gd name="connsiteY5" fmla="*/ 485775 h 485775"/>
              <a:gd name="connsiteX6" fmla="*/ 1331069 w 1469989"/>
              <a:gd name="connsiteY6" fmla="*/ 483381 h 485775"/>
              <a:gd name="connsiteX7" fmla="*/ 1380263 w 1469989"/>
              <a:gd name="connsiteY7" fmla="*/ 483381 h 485775"/>
              <a:gd name="connsiteX8" fmla="*/ 1400175 w 1469989"/>
              <a:gd name="connsiteY8" fmla="*/ 483381 h 485775"/>
              <a:gd name="connsiteX9" fmla="*/ 1469989 w 1469989"/>
              <a:gd name="connsiteY9" fmla="*/ 483381 h 485775"/>
              <a:gd name="connsiteX10" fmla="*/ 1400175 w 1469989"/>
              <a:gd name="connsiteY10" fmla="*/ 413567 h 485775"/>
              <a:gd name="connsiteX11" fmla="*/ 1400175 w 1469989"/>
              <a:gd name="connsiteY11" fmla="*/ 404811 h 485775"/>
              <a:gd name="connsiteX12" fmla="*/ 1400175 w 1469989"/>
              <a:gd name="connsiteY12" fmla="*/ 363126 h 485775"/>
              <a:gd name="connsiteX13" fmla="*/ 1400175 w 1469989"/>
              <a:gd name="connsiteY13" fmla="*/ 80964 h 485775"/>
              <a:gd name="connsiteX14" fmla="*/ 1319211 w 1469989"/>
              <a:gd name="connsiteY14"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69989" h="485775">
                <a:moveTo>
                  <a:pt x="1319211" y="0"/>
                </a:moveTo>
                <a:lnTo>
                  <a:pt x="80964" y="0"/>
                </a:lnTo>
                <a:cubicBezTo>
                  <a:pt x="36249" y="0"/>
                  <a:pt x="0" y="36249"/>
                  <a:pt x="0" y="80964"/>
                </a:cubicBezTo>
                <a:lnTo>
                  <a:pt x="0" y="404811"/>
                </a:lnTo>
                <a:cubicBezTo>
                  <a:pt x="0" y="449526"/>
                  <a:pt x="36249" y="485775"/>
                  <a:pt x="80964" y="485775"/>
                </a:cubicBezTo>
                <a:lnTo>
                  <a:pt x="1319211" y="485775"/>
                </a:lnTo>
                <a:lnTo>
                  <a:pt x="1331069" y="483381"/>
                </a:lnTo>
                <a:lnTo>
                  <a:pt x="1380263" y="483381"/>
                </a:lnTo>
                <a:lnTo>
                  <a:pt x="1400175" y="483381"/>
                </a:lnTo>
                <a:lnTo>
                  <a:pt x="1469989" y="483381"/>
                </a:lnTo>
                <a:lnTo>
                  <a:pt x="1400175" y="413567"/>
                </a:lnTo>
                <a:lnTo>
                  <a:pt x="1400175" y="404811"/>
                </a:lnTo>
                <a:lnTo>
                  <a:pt x="1400175" y="363126"/>
                </a:lnTo>
                <a:lnTo>
                  <a:pt x="1400175" y="80964"/>
                </a:lnTo>
                <a:cubicBezTo>
                  <a:pt x="1400175" y="36249"/>
                  <a:pt x="1363926" y="0"/>
                  <a:pt x="1319211" y="0"/>
                </a:cubicBezTo>
                <a:close/>
              </a:path>
            </a:pathLst>
          </a:custGeom>
          <a:solidFill>
            <a:schemeClr val="tx1">
              <a:lumMod val="85000"/>
              <a:lumOff val="15000"/>
            </a:schemeClr>
          </a:solidFill>
          <a:ln>
            <a:solidFill>
              <a:srgbClr val="00FE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zh-CN" altLang="en-US" smtClean="0"/>
              <a:t>出品方：广西南宁久翔软件科技有限公司</a:t>
            </a:r>
            <a:endParaRPr lang="zh-CN" altLang="en-US" dirty="0">
              <a:solidFill>
                <a:srgbClr val="7030A0"/>
              </a:solidFill>
              <a:ea typeface="微软雅黑" pitchFamily="34" charset="-122"/>
            </a:endParaRPr>
          </a:p>
        </p:txBody>
      </p:sp>
    </p:spTree>
    <p:extLst>
      <p:ext uri="{BB962C8B-B14F-4D97-AF65-F5344CB8AC3E}">
        <p14:creationId xmlns:p14="http://schemas.microsoft.com/office/powerpoint/2010/main" val="115667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1+#ppt_w/2"/>
                                          </p:val>
                                        </p:tav>
                                        <p:tav tm="100000">
                                          <p:val>
                                            <p:strVal val="#ppt_x"/>
                                          </p:val>
                                        </p:tav>
                                      </p:tavLst>
                                    </p:anim>
                                    <p:anim calcmode="lin" valueType="num">
                                      <p:cBhvr additive="base">
                                        <p:cTn id="8"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TotalTime>
  <Words>614</Words>
  <Application>Microsoft Office PowerPoint</Application>
  <PresentationFormat>自定义</PresentationFormat>
  <Paragraphs>80</Paragraphs>
  <Slides>9</Slides>
  <Notes>0</Notes>
  <HiddenSlides>0</HiddenSlides>
  <MMClips>0</MMClips>
  <ScaleCrop>false</ScaleCrop>
  <HeadingPairs>
    <vt:vector size="4" baseType="variant">
      <vt:variant>
        <vt:lpstr>主题</vt:lpstr>
      </vt:variant>
      <vt:variant>
        <vt:i4>1</vt:i4>
      </vt:variant>
      <vt:variant>
        <vt:lpstr>幻灯片标题</vt:lpstr>
      </vt:variant>
      <vt:variant>
        <vt:i4>9</vt:i4>
      </vt:variant>
    </vt:vector>
  </HeadingPairs>
  <TitlesOfParts>
    <vt:vector size="10"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风轻无痕</dc:creator>
  <cp:lastModifiedBy>风轻无痕</cp:lastModifiedBy>
  <cp:revision>43</cp:revision>
  <dcterms:created xsi:type="dcterms:W3CDTF">2017-01-05T03:35:56Z</dcterms:created>
  <dcterms:modified xsi:type="dcterms:W3CDTF">2017-01-05T08:57:07Z</dcterms:modified>
</cp:coreProperties>
</file>